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4" r:id="rId2"/>
    <p:sldMasterId id="2147483706" r:id="rId3"/>
    <p:sldMasterId id="2147483680" r:id="rId4"/>
  </p:sldMasterIdLst>
  <p:notesMasterIdLst>
    <p:notesMasterId r:id="rId46"/>
  </p:notesMasterIdLst>
  <p:sldIdLst>
    <p:sldId id="258" r:id="rId5"/>
    <p:sldId id="401" r:id="rId6"/>
    <p:sldId id="301" r:id="rId7"/>
    <p:sldId id="400" r:id="rId8"/>
    <p:sldId id="402" r:id="rId9"/>
    <p:sldId id="403" r:id="rId10"/>
    <p:sldId id="404" r:id="rId11"/>
    <p:sldId id="405" r:id="rId12"/>
    <p:sldId id="406" r:id="rId13"/>
    <p:sldId id="407" r:id="rId14"/>
    <p:sldId id="370" r:id="rId15"/>
    <p:sldId id="410" r:id="rId16"/>
    <p:sldId id="409" r:id="rId17"/>
    <p:sldId id="411" r:id="rId18"/>
    <p:sldId id="408" r:id="rId19"/>
    <p:sldId id="357" r:id="rId20"/>
    <p:sldId id="325" r:id="rId21"/>
    <p:sldId id="358" r:id="rId22"/>
    <p:sldId id="348" r:id="rId23"/>
    <p:sldId id="292" r:id="rId24"/>
    <p:sldId id="412" r:id="rId25"/>
    <p:sldId id="309" r:id="rId26"/>
    <p:sldId id="413" r:id="rId27"/>
    <p:sldId id="361" r:id="rId28"/>
    <p:sldId id="414" r:id="rId29"/>
    <p:sldId id="415" r:id="rId30"/>
    <p:sldId id="346" r:id="rId31"/>
    <p:sldId id="365" r:id="rId32"/>
    <p:sldId id="351" r:id="rId33"/>
    <p:sldId id="269" r:id="rId34"/>
    <p:sldId id="34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324" r:id="rId45"/>
  </p:sldIdLst>
  <p:sldSz cx="9906000" cy="6858000" type="A4"/>
  <p:notesSz cx="6858000" cy="9525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172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8" pos="60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D1A1"/>
    <a:srgbClr val="40D4E2"/>
    <a:srgbClr val="203864"/>
    <a:srgbClr val="C99A68"/>
    <a:srgbClr val="E7CAB2"/>
    <a:srgbClr val="F9F3E6"/>
    <a:srgbClr val="6D3B18"/>
    <a:srgbClr val="4383DD"/>
    <a:srgbClr val="41A7E1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3496" autoAdjust="0"/>
  </p:normalViewPr>
  <p:slideViewPr>
    <p:cSldViewPr snapToGrid="0" showGuides="1">
      <p:cViewPr varScale="1">
        <p:scale>
          <a:sx n="99" d="100"/>
          <a:sy n="99" d="100"/>
        </p:scale>
        <p:origin x="468" y="78"/>
      </p:cViewPr>
      <p:guideLst>
        <p:guide orient="horz" pos="2160"/>
        <p:guide pos="3120"/>
        <p:guide orient="horz" pos="346"/>
        <p:guide pos="172"/>
        <p:guide orient="horz" pos="3997"/>
        <p:guide orient="horz" pos="731"/>
        <p:guide pos="60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44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779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779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A6E11-897A-4540-B243-EE507D2DE84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1190625"/>
            <a:ext cx="4641850" cy="3214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583906"/>
            <a:ext cx="5486400" cy="375046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047097"/>
            <a:ext cx="2971800" cy="4779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047097"/>
            <a:ext cx="2971800" cy="4779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5CA08-F65B-44BB-B176-F26B633A2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26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5CA08-F65B-44BB-B176-F26B633A233B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32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5CA08-F65B-44BB-B176-F26B633A233B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26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5CA08-F65B-44BB-B176-F26B633A233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39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60727F5-C76C-431A-85DC-30B9BD33C4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6476076"/>
            <a:ext cx="9906000" cy="3819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243CD-2B93-44D0-A08E-8B2605FB4C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939"/>
            <a:ext cx="9906000" cy="381924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955FE92B-0A57-4F5C-A69A-73F2B68E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 bIns="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fld id="{3CBC2FDF-26C4-4504-A4F1-070B1C93E97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C7679-0813-4648-9EE4-00D23EFDE743}"/>
              </a:ext>
            </a:extLst>
          </p:cNvPr>
          <p:cNvSpPr txBox="1"/>
          <p:nvPr userDrawn="1"/>
        </p:nvSpPr>
        <p:spPr>
          <a:xfrm>
            <a:off x="1910135" y="6656881"/>
            <a:ext cx="2296636" cy="123111"/>
          </a:xfrm>
          <a:prstGeom prst="rect">
            <a:avLst/>
          </a:prstGeom>
          <a:noFill/>
        </p:spPr>
        <p:txBody>
          <a:bodyPr wrap="none" lIns="72000" tIns="0" rIns="72000" bIns="0" rtlCol="0" anchor="b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NK Cell &amp; Immune Biotechnology Global Leader</a:t>
            </a:r>
            <a:r>
              <a:rPr lang="ko-KR" altLang="en-US" sz="800" b="0" dirty="0">
                <a:solidFill>
                  <a:schemeClr val="bg1"/>
                </a:solidFill>
                <a:latin typeface="DengXian" panose="02010600030101010101" pitchFamily="2" charset="-122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D5858D-FE2C-49B6-8721-A3FC3C6C7AC3}"/>
              </a:ext>
            </a:extLst>
          </p:cNvPr>
          <p:cNvSpPr txBox="1"/>
          <p:nvPr userDrawn="1"/>
        </p:nvSpPr>
        <p:spPr>
          <a:xfrm>
            <a:off x="129394" y="6552334"/>
            <a:ext cx="191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Investor Relations 2025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0D46A-F43B-477A-8D50-4AE16F4A9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86" y="63150"/>
            <a:ext cx="604302" cy="21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05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44FF06-1BC4-43AA-ACD8-BD3CEDB7D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7497C4-6637-4111-8BB5-6BCBD794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1358AB-4EB9-438A-A73E-3C22ACBC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56230-AECC-412D-AEF7-953377A2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613C4B-931A-473C-A3CE-4575240F5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7DCB7F-3617-4A62-9FD7-1C9D1D4C6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EF44DE-AA8A-4870-9775-F9530B50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828569-AB47-4767-B146-08B53DCC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218276-5E1C-49CC-AF35-99F3A786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399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D5A03-E39F-4068-BFF9-D98CDE5EF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BFB3B5-181E-4785-BB01-3EF2438FDE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9B3D5A-EEEF-4EBF-B27E-D0A8801A5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21C4B5-56BA-4204-9261-FDEBE0FA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4A2A92-AF52-46F6-A050-C57A269B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344DD3-1166-4236-8112-C2E12555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814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4F133-B2E1-4179-9E92-E71CDDE8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9369BA-1B42-4103-8D6D-955B0D16B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023B8-F9AD-4AC3-A6BB-9B9AD138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EB6CE-31F0-488B-9062-FE1626CE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1DB81-586A-4E8A-9F87-697F1C96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85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0ED1F9-AFBE-4BF5-A63B-65033A177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65F5C6-A636-44D5-9F36-4242A71CA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A0AAE-E0EE-4431-BE4E-8BB3924C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B790-CA30-414D-B443-69593093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317CB-6187-46CC-9075-6C369087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812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189F3-0D41-4857-8277-880C7F67E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EF7715-4BB8-43E2-B0E9-27F862938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E17625-5805-4A5B-B97B-2E817A66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7E50CC-2465-4852-8509-8ECDA743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5C6BF4-390E-4325-AE67-B9C7ED48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56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BD4F7-B674-413C-8DF9-1A4B13F4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8A7BC1-1C3D-416E-BB06-2B25CE31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39C8A8-B8BE-4CE8-A47C-D521212A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5E481-F2C4-457F-ADDD-D9319458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150E9-238B-41BA-A62C-222371FD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241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E2936-E194-4301-82C7-4F693E6E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F9946B-55EC-4C2D-B909-BE0260407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AE8265-4F69-4AFB-AD4A-6C99311E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D638CC-AA37-4044-AB69-194B505C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FE968-42AD-42BD-B978-4485AE37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543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82AE6-D2DD-4CB1-9D01-09DD176B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E1C5FF-EB52-4EEC-825A-30826D718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7ACEC-F913-4806-9409-0E958E849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15124D-48D3-45BC-A84A-E0A42DD07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0F7AB-4547-4165-B7AB-A4EDD9518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AA1E5B-8E3E-4AF8-8AA5-DD68FE59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32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7756D-158B-483A-B438-6E32331DD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A19DE-6DC0-45C1-A0DF-C0AC81DE3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4502D4-BDB9-44C1-9EE3-3248681DB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8FAA07-FB9E-421A-8C23-E9111E4AA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C6A96B-8A0D-4A7F-B154-6C9782935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4B069-F5C4-4845-8DA3-2404843F4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D60EA6-E415-429C-BFEB-C08574B2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BA8C3C-ED10-41A2-B07F-BBABC25F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339F1-8A7D-40E1-B39A-81F6B1F8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CDBDC6-A41E-400D-9708-F2269F062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C87-BE06-4369-B725-0D927AF3A0AB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4E5AFE-B87D-44D4-8CC8-561895BE7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B02548-9B6E-4954-8FEF-F2758B79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2FDF-26C4-4504-A4F1-070B1C93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59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4DFB2-889D-43E1-9FC8-524C2FA4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5297D8-3661-4561-A2F4-3AD6BB1B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E0A411-F4A1-4739-A4EE-A0AED6C9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819FCF-93E0-4578-83E8-BC1BC331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3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6A672A-F2BB-48AC-8438-792E5E0C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48B8B6-7FC6-489B-957C-25EF11A6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4E374-4030-46DB-A2A4-E7D7F6A5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87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5EE78-800F-44E1-94F4-8CB717DB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98DE0-3356-4AF7-9F5E-3D0F16BDF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DE13A2-B819-4C94-9EA1-144DFF19A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F528F9-EAE0-49EA-81C6-4B4711623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240F7-3B0F-4AA9-833E-AE869EE3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D900F0-3600-4554-9AEC-11005F84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179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1D5E1-C12E-4EA2-98F3-64C64432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4BC183-DE5E-4915-A5CD-11D4C96C7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B47697-CC1C-4973-8744-A38783CF9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4464E7-5C5B-43FD-B588-BD8A6C966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1E5361-3428-4A6F-8778-68C2E990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A71FAF-9899-4B30-A2C7-061DCBAE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34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8F74-D46C-47FB-A355-416686E2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B3D9D4-7DB7-4CAE-98A3-5593FCB06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FB3D50-D614-4489-A1A7-5FFBA655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C4291-D631-425E-88F7-03AA8C6D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B6E0C-D8A4-424A-B2BA-70DD65BD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063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8EA872-CFDA-4363-9E2C-AD72F0832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1DE719-7F81-4D98-A395-27E36B90C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31B7E-6BB3-460D-A4D9-3D77D212E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56F59-017A-47B2-A27C-5356ADC9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F04A31-8A9A-46D4-BB56-F215F850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345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848A5-8EA3-4C00-9DF6-4F0A2A7FB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817C2E-5032-4637-AD75-91F17CE2F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8501F-4205-4122-8CE4-F18CFACD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29C1A-AA80-4A35-85FB-D23D64ED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2CB3D-C6BF-420D-9398-1BD38BE1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074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DDCC3-CD0E-4069-90B3-CB1743CB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15AE-A18F-4A3B-B6DE-3C86E0992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25AD81-672E-4611-BDAA-2F2EA57F3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ADA75-0911-4093-8BA0-9D066F98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CC568-497A-4B6F-8963-1AF310B0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17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6AF71-18E5-4265-9B7B-7B9429DF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25865D-5722-40AB-BF7E-277AA003E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F2964-4635-425E-A895-BFC55B94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C1E37-B3EF-4F87-A573-373FC7B3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02A8B-4DD3-4C77-A4F6-8A2F145E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3042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6E5D6-266C-46DA-8A02-6B7AACCB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9E7BF-7BB8-475D-8827-23DC735F56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064FD-5A16-4500-9DB1-E193DFC36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ED64E5-D0BB-4AB9-B9EE-C133319E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5F19BF-09CE-40F0-8E7F-22E82284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D1A9AD-0731-49F6-AA9F-EC72D443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4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6C87-BE06-4369-B725-0D927AF3A0AB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2FDF-26C4-4504-A4F1-070B1C93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105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F15FA-8964-4236-9AFD-2B523F5F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808FEC-EDBE-4346-9E54-FEE513AF9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89F59C-DBE8-46D3-8EB5-C83A22C42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0267FC-9FBC-448B-B3C5-6285143F3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436045-A70F-40B7-8D5D-989EE287C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AAF3FA-6931-404F-BA3C-AC32B776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492EEF-84A7-40E2-9B21-FD4BC65C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2EDF0A-7FE7-4391-B59A-E6B3BA67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255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0F4DC-36AD-4A82-B338-1D1F94295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980722-E818-45B0-AD0D-3197F5C2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4AF7CA-CA30-4873-BD9A-70840E33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799FD8-71F7-4592-BB47-B496A28D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9149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A863D2-2940-4F2B-86B6-13DF7B94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5CB3E7-0D51-451E-9264-A8494EF5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A54ED2-1ACA-4D87-BCDF-71496AC3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011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46CA8-884C-4214-A8DB-1466E7BD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0514E-41C6-4EE9-B3BF-374FB19D3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93077-2B52-48A8-9F46-4D1906AA0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48EBF-2440-403C-B0D7-59EBDB3AD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697434-CCD7-4995-927D-11F7E47B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D05EC1-6E75-4C14-B630-C6384904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413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76718-5006-45E7-83DE-F1ACA0E4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148DE3-6D7A-4EF6-B6A9-9491BD5D0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08E5EE-FF3E-4744-92BF-BFFB6E55B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6697D3-9067-473B-9508-7971179B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99C875-A29F-4243-BD78-38FCD0A9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C02C8-B627-4D57-B836-BDB6A6BA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363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8D2AA-B8D5-4751-8947-8270F41B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17509A-A8C4-4C8A-B7C0-F79813878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E241E-BD22-4887-871E-D0FCFD1AD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B326F-3D49-4664-940C-67A9DC12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A42AAE-C69C-429E-BBD0-A947BC59C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55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57BF01-9E17-4D00-976C-19B11D3D3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5AB944-4309-4EE1-9431-BD37F0F60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28450-BAEF-44BD-A792-B265AB0C8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218CE-323E-4D49-8976-FEEB5D55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F9D6F-2D5E-4852-8DB3-FA6272F2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03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D1F06-3AEF-40A9-8860-4DDBCB6AE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0F283B-6B81-4844-B36C-0CF96BFCD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10ABE-B611-4188-B41E-A742F3063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CAC28-A1E2-44A7-829C-4CBC00138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95D1A-0D4A-44E1-BAA2-19F2360B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60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2886C-D839-4BCF-8216-78BC075A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678B2-8C51-4229-9CD1-30CEAF4C7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C6EA1-647C-4F08-AA66-A67F046EA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C60DC8-939E-47DF-A54A-CCFC8D2F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59C443-6304-4614-93C0-B6CFAC7D9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3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0B956-671C-471B-A971-495B2626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725DF9-C39D-43D6-959B-7540D5AA1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0A845-B088-43FB-A5E1-67535AB28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985987-E0F7-499E-835B-3FF3E519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996CB-F0BC-4743-8660-2507C2BA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6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CB55D-78C6-447F-ADED-D09692C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539202-D5D2-4C62-83FF-8B6A94721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050AAE-D1AB-4523-9FDF-4F67562C5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FB566E-57FF-4610-A82C-B95C27BD8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369A23-92CC-4360-A7E6-D279F635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0AF5E3-A2E9-4007-974E-A0FD58122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98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16723-9ACE-4340-AF10-510C01FC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327-9FDF-471C-BE76-4FB2D66D4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E1CC9A-37FA-47F7-B034-64E6B4625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F61F8A-811B-49A1-8075-0DD6DCB93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F5B805-83C2-44F6-BB53-85343C63C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9B47B6-3C95-49C0-86DE-FA9744E9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8F94CC-60E0-44C8-9445-319E28C60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CA58DB-84BE-4836-BECF-971344A8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303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C266D-E74E-4CE3-B34E-4C51C2A6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97E0C7-0D24-4DB2-9CF4-BD882F52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1CCCA4-7164-4232-A2A8-43322042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FCAEE-88C1-413E-ADB9-FDBBE7C8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53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46C87-BE06-4369-B725-0D927AF3A0AB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2FDF-26C4-4504-A4F1-070B1C93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64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8" r:id="rId2"/>
    <p:sldLayoutId id="2147483679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C651DE-AD09-4513-AE2F-1A4923A8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0E7909-6417-4A78-AF48-1D0112B30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A5FD0-6632-4758-ADCD-03BB0BAB2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03809-1E0B-4283-9CF9-E5128A02C95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E2520-B77B-45ED-B7DA-AC14D6E73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F53F0-FCC1-43CC-BBE6-1AF196333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06813-156F-4CC6-8115-752084A32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2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749A07-D105-422A-B026-EE3FBE7D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FB2A3A-FF77-49DE-B974-CA99C3844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86019-0F4F-424E-90CC-5CB0820B3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AB3BF-4E8F-45AC-B542-A77B94D80C4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14BAA-3482-4FEC-821A-9AC1876E6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27C6F-BD65-4CF8-BF8C-02DF7996A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BA633-7F66-4B87-AF9C-33B4C6BF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0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5F86FC-0D39-41D0-B4BD-CD192ABD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50E45-684C-4603-9F9B-D492AB3B9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3CBE1-EC1C-4D61-8515-FFA7AD321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490B8-A2D6-417A-B318-7B0006788D0F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51249-9939-49AA-A264-0ACF73508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BBF7D-1AE8-4C47-9FB8-FE7A217EE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77B46-6CD5-4FF5-B399-9439D4A77D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96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13" Type="http://schemas.openxmlformats.org/officeDocument/2006/relationships/image" Target="../media/image99.pn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12" Type="http://schemas.openxmlformats.org/officeDocument/2006/relationships/image" Target="../media/image98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gif"/><Relationship Id="rId11" Type="http://schemas.openxmlformats.org/officeDocument/2006/relationships/image" Target="../media/image97.jpeg"/><Relationship Id="rId5" Type="http://schemas.openxmlformats.org/officeDocument/2006/relationships/image" Target="../media/image91.gif"/><Relationship Id="rId10" Type="http://schemas.openxmlformats.org/officeDocument/2006/relationships/image" Target="../media/image96.png"/><Relationship Id="rId4" Type="http://schemas.openxmlformats.org/officeDocument/2006/relationships/image" Target="../media/image90.jpeg"/><Relationship Id="rId9" Type="http://schemas.openxmlformats.org/officeDocument/2006/relationships/image" Target="../media/image95.jpeg"/><Relationship Id="rId1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18" Type="http://schemas.openxmlformats.org/officeDocument/2006/relationships/image" Target="../media/image5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jpe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B5F5223-173C-477C-8315-E0D49F2F6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756"/>
            <a:ext cx="9906000" cy="601824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0582" y="3989783"/>
            <a:ext cx="5760000" cy="2160000"/>
          </a:xfrm>
          <a:prstGeom prst="roundRect">
            <a:avLst>
              <a:gd name="adj" fmla="val 50000"/>
            </a:avLst>
          </a:prstGeom>
          <a:noFill/>
          <a:ln w="203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864082" y="4235829"/>
            <a:ext cx="5760000" cy="2160000"/>
          </a:xfrm>
          <a:prstGeom prst="roundRect">
            <a:avLst>
              <a:gd name="adj" fmla="val 50000"/>
            </a:avLst>
          </a:prstGeom>
          <a:noFill/>
          <a:ln w="203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57448" y="3676676"/>
            <a:ext cx="5760000" cy="2160000"/>
          </a:xfrm>
          <a:prstGeom prst="roundRect">
            <a:avLst>
              <a:gd name="adj" fmla="val 50000"/>
            </a:avLst>
          </a:prstGeom>
          <a:noFill/>
          <a:ln w="203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207278" y="4710834"/>
            <a:ext cx="5607600" cy="2012919"/>
          </a:xfrm>
          <a:prstGeom prst="roundRect">
            <a:avLst>
              <a:gd name="adj" fmla="val 50000"/>
            </a:avLst>
          </a:prstGeom>
          <a:noFill/>
          <a:ln w="203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54735" y="3092911"/>
            <a:ext cx="5060143" cy="2160000"/>
          </a:xfrm>
          <a:prstGeom prst="roundRect">
            <a:avLst>
              <a:gd name="adj" fmla="val 50000"/>
            </a:avLst>
          </a:prstGeom>
          <a:noFill/>
          <a:ln w="203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23717" y="6240115"/>
            <a:ext cx="3793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NK Cell &amp; Immune Biotechnology Global Leader</a:t>
            </a: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2FD53-139B-C5FE-5C4E-40F66480CF5D}"/>
              </a:ext>
            </a:extLst>
          </p:cNvPr>
          <p:cNvSpPr txBox="1"/>
          <p:nvPr/>
        </p:nvSpPr>
        <p:spPr>
          <a:xfrm>
            <a:off x="520582" y="1901078"/>
            <a:ext cx="641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3D1A1"/>
                </a:solidFill>
                <a:latin typeface="+mn-ea"/>
              </a:rPr>
              <a:t>Human Life INNOVATIONS</a:t>
            </a:r>
            <a:r>
              <a:rPr lang="ko-KR" altLang="en-US" sz="3200" b="1" dirty="0">
                <a:solidFill>
                  <a:srgbClr val="43D1A1"/>
                </a:solidFill>
                <a:latin typeface="+mn-ea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F0038-23CD-6349-8941-7BA9E556116D}"/>
              </a:ext>
            </a:extLst>
          </p:cNvPr>
          <p:cNvSpPr txBox="1"/>
          <p:nvPr/>
        </p:nvSpPr>
        <p:spPr>
          <a:xfrm>
            <a:off x="550954" y="2406530"/>
            <a:ext cx="693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A company that saves one life and save one soul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708D02-7D42-4880-AF48-A9F8F35CF8C7}"/>
              </a:ext>
            </a:extLst>
          </p:cNvPr>
          <p:cNvSpPr/>
          <p:nvPr/>
        </p:nvSpPr>
        <p:spPr>
          <a:xfrm>
            <a:off x="534913" y="313871"/>
            <a:ext cx="21743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Investor Relations 2025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pic>
        <p:nvPicPr>
          <p:cNvPr id="19" name="Picture 2" descr="http://nkclbio.com/data/file/logo.png">
            <a:extLst>
              <a:ext uri="{FF2B5EF4-FFF2-40B4-BE49-F238E27FC236}">
                <a16:creationId xmlns:a16="http://schemas.microsoft.com/office/drawing/2014/main" id="{8664EDF3-32D7-468B-B764-BAAF7F4B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94245"/>
            <a:ext cx="1073426" cy="3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66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8B1E53-4704-49D8-A496-B4D78BDC7B92}"/>
              </a:ext>
            </a:extLst>
          </p:cNvPr>
          <p:cNvGrpSpPr/>
          <p:nvPr/>
        </p:nvGrpSpPr>
        <p:grpSpPr>
          <a:xfrm>
            <a:off x="-2848468" y="354932"/>
            <a:ext cx="12754468" cy="6154152"/>
            <a:chOff x="-2848468" y="1295226"/>
            <a:chExt cx="12754468" cy="5562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09AB4B-23F7-4241-B6EA-95058D83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" y="1295226"/>
              <a:ext cx="9904815" cy="556277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46FD412-D3A3-4D22-BD7B-0535F01B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48468" y="2625614"/>
              <a:ext cx="10415037" cy="82296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03FA40C-1F20-4340-83E3-C88AA79BCC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r="9652"/>
          <a:stretch/>
        </p:blipFill>
        <p:spPr>
          <a:xfrm>
            <a:off x="-1253609" y="1739409"/>
            <a:ext cx="7625755" cy="4699709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142" y="6439118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869BE-46C5-4CA3-9EC0-F5E969FB3F7A}"/>
              </a:ext>
            </a:extLst>
          </p:cNvPr>
          <p:cNvSpPr txBox="1"/>
          <p:nvPr/>
        </p:nvSpPr>
        <p:spPr>
          <a:xfrm>
            <a:off x="-605425" y="1331067"/>
            <a:ext cx="5928953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2400" b="1" dirty="0">
                <a:solidFill>
                  <a:srgbClr val="43D1A1"/>
                </a:solidFill>
                <a:latin typeface="+mn-ea"/>
              </a:rPr>
              <a:t>R&amp;D Pipe Line</a:t>
            </a:r>
          </a:p>
        </p:txBody>
      </p:sp>
    </p:spTree>
    <p:extLst>
      <p:ext uri="{BB962C8B-B14F-4D97-AF65-F5344CB8AC3E}">
        <p14:creationId xmlns:p14="http://schemas.microsoft.com/office/powerpoint/2010/main" val="766197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259886" y="34748"/>
            <a:ext cx="364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NK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세포 개요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D375EB5-BC7A-4FE2-8E27-1C3C9189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103" y="2256056"/>
            <a:ext cx="3279733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41322B1-938D-4A86-B5E5-2E659324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97" y="2248097"/>
            <a:ext cx="146954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3F04EC-35B8-4FC7-AEEE-31792B04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173" y="2248097"/>
            <a:ext cx="1447307" cy="144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660775-B6FD-4488-B205-B224D360C658}"/>
              </a:ext>
            </a:extLst>
          </p:cNvPr>
          <p:cNvSpPr txBox="1"/>
          <p:nvPr/>
        </p:nvSpPr>
        <p:spPr>
          <a:xfrm>
            <a:off x="428972" y="3845008"/>
            <a:ext cx="2384017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비정상 세포 감지 및 직접 사멸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78479F-9573-464F-B715-21FFB26EDCF8}"/>
              </a:ext>
            </a:extLst>
          </p:cNvPr>
          <p:cNvSpPr txBox="1"/>
          <p:nvPr/>
        </p:nvSpPr>
        <p:spPr>
          <a:xfrm>
            <a:off x="3258156" y="3865619"/>
            <a:ext cx="2443241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전체 면역계를 조절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B924CA-1480-4B28-A24D-2BEA9F4FB3D7}"/>
              </a:ext>
            </a:extLst>
          </p:cNvPr>
          <p:cNvSpPr txBox="1"/>
          <p:nvPr/>
        </p:nvSpPr>
        <p:spPr>
          <a:xfrm>
            <a:off x="6157909" y="3865562"/>
            <a:ext cx="3269691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암세포 증식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재발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전이 등 효과적 억제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997B32-18E5-4FEF-A4C0-7E9E384EA653}"/>
              </a:ext>
            </a:extLst>
          </p:cNvPr>
          <p:cNvSpPr txBox="1"/>
          <p:nvPr/>
        </p:nvSpPr>
        <p:spPr>
          <a:xfrm>
            <a:off x="273054" y="4320138"/>
            <a:ext cx="281520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NK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세포는 비정상 세포를 인식 할 수 있는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다양한 수용체를 함유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비정상 세포를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감지하고 즉시 제거</a:t>
            </a:r>
            <a:endParaRPr lang="en-US" altLang="ko-KR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특정 항체 형성기간 없이 바로 작용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T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세포의 경우 </a:t>
            </a: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인지교육이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되어야만 </a:t>
            </a:r>
            <a:endParaRPr lang="en-US" altLang="ko-KR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반응하며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1~2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 기간 소요 단점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0E77CC-66C8-4503-A3B7-BFD5F1DD6C04}"/>
              </a:ext>
            </a:extLst>
          </p:cNvPr>
          <p:cNvSpPr txBox="1"/>
          <p:nvPr/>
        </p:nvSpPr>
        <p:spPr>
          <a:xfrm>
            <a:off x="3206415" y="4320141"/>
            <a:ext cx="2657741" cy="9859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사이토카인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분비로 수지상 세포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T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세포 및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세포의 활성화를 유도</a:t>
            </a:r>
            <a:endParaRPr lang="en-US" altLang="ko-KR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면역 및 염증 반응 등을 포함한 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전체 면역계를 조절하는 기능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3DBB64-AAAE-4D48-90D9-4CE86FA68FF0}"/>
              </a:ext>
            </a:extLst>
          </p:cNvPr>
          <p:cNvSpPr txBox="1"/>
          <p:nvPr/>
        </p:nvSpPr>
        <p:spPr>
          <a:xfrm>
            <a:off x="6121103" y="4320147"/>
            <a:ext cx="3654731" cy="755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암 줄기 세포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(CSC) 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및 순환종양세포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(CTC)</a:t>
            </a:r>
            <a:r>
              <a:rPr lang="ko-KR" altLang="en-US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효과적 제거</a:t>
            </a: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CSC : Cancer Stem Cells</a:t>
            </a:r>
            <a:b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CTC : Circulating Tumor Cells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1FA519-75FC-496D-A13F-22ECC50310FE}"/>
              </a:ext>
            </a:extLst>
          </p:cNvPr>
          <p:cNvSpPr/>
          <p:nvPr/>
        </p:nvSpPr>
        <p:spPr>
          <a:xfrm>
            <a:off x="273051" y="937305"/>
            <a:ext cx="9359900" cy="720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7BADC5-ED59-4E23-AE36-BF9CFB988422}"/>
              </a:ext>
            </a:extLst>
          </p:cNvPr>
          <p:cNvSpPr txBox="1"/>
          <p:nvPr/>
        </p:nvSpPr>
        <p:spPr>
          <a:xfrm>
            <a:off x="1562585" y="1052599"/>
            <a:ext cx="8070371" cy="5136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체외에서 침입한 세균 및 바이러스와 체내에서 형성되는 악성세포를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살해하여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제거하는 기능을 가진 면역세포</a:t>
            </a:r>
            <a:endParaRPr lang="en-US" altLang="ko-KR" sz="1200" dirty="0">
              <a:latin typeface="+mn-ea"/>
            </a:endParaRPr>
          </a:p>
          <a:p>
            <a:pPr marL="85725" indent="-8572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사람을 건강하게 살아있게 유지하는 가장 기본적인 면역방어 시스템을 담당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3" name="모서리가 둥근 직사각형 11">
            <a:extLst>
              <a:ext uri="{FF2B5EF4-FFF2-40B4-BE49-F238E27FC236}">
                <a16:creationId xmlns:a16="http://schemas.microsoft.com/office/drawing/2014/main" id="{1423E5F1-A4C5-4F2D-86FD-9114B19A4004}"/>
              </a:ext>
            </a:extLst>
          </p:cNvPr>
          <p:cNvSpPr/>
          <p:nvPr/>
        </p:nvSpPr>
        <p:spPr>
          <a:xfrm>
            <a:off x="366380" y="973304"/>
            <a:ext cx="1146224" cy="648000"/>
          </a:xfrm>
          <a:prstGeom prst="roundRect">
            <a:avLst>
              <a:gd name="adj" fmla="val 5310"/>
            </a:avLst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NK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세포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200" b="1" dirty="0">
                <a:solidFill>
                  <a:schemeClr val="bg1"/>
                </a:solidFill>
                <a:latin typeface="+mn-ea"/>
              </a:rPr>
            </a:b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19D20B5-D946-4867-928F-37208C93D217}"/>
              </a:ext>
            </a:extLst>
          </p:cNvPr>
          <p:cNvCxnSpPr>
            <a:cxnSpLocks/>
          </p:cNvCxnSpPr>
          <p:nvPr/>
        </p:nvCxnSpPr>
        <p:spPr>
          <a:xfrm>
            <a:off x="3068605" y="2248097"/>
            <a:ext cx="0" cy="3600000"/>
          </a:xfrm>
          <a:prstGeom prst="line">
            <a:avLst/>
          </a:prstGeom>
          <a:ln>
            <a:gradFill flip="none" rotWithShape="1">
              <a:gsLst>
                <a:gs pos="16000">
                  <a:srgbClr val="000F11"/>
                </a:gs>
                <a:gs pos="100000">
                  <a:srgbClr val="155159"/>
                </a:gs>
                <a:gs pos="53000">
                  <a:schemeClr val="bg1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0FDAA03-0277-454C-B825-862C59224EF1}"/>
              </a:ext>
            </a:extLst>
          </p:cNvPr>
          <p:cNvCxnSpPr>
            <a:cxnSpLocks/>
          </p:cNvCxnSpPr>
          <p:nvPr/>
        </p:nvCxnSpPr>
        <p:spPr>
          <a:xfrm>
            <a:off x="5919937" y="2248097"/>
            <a:ext cx="0" cy="3600000"/>
          </a:xfrm>
          <a:prstGeom prst="line">
            <a:avLst/>
          </a:prstGeom>
          <a:ln>
            <a:gradFill flip="none" rotWithShape="1">
              <a:gsLst>
                <a:gs pos="16000">
                  <a:srgbClr val="000F11"/>
                </a:gs>
                <a:gs pos="100000">
                  <a:srgbClr val="155159"/>
                </a:gs>
                <a:gs pos="53000">
                  <a:schemeClr val="bg1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81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259886" y="34748"/>
            <a:ext cx="364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NK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세포의 암세포 인지 기전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32D3DC-B69B-48F2-8AFB-8D5E479431FB}"/>
              </a:ext>
            </a:extLst>
          </p:cNvPr>
          <p:cNvSpPr/>
          <p:nvPr/>
        </p:nvSpPr>
        <p:spPr>
          <a:xfrm>
            <a:off x="295276" y="944674"/>
            <a:ext cx="9359900" cy="9479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57936F-C361-4B76-B820-4CA0B9A6D195}"/>
              </a:ext>
            </a:extLst>
          </p:cNvPr>
          <p:cNvSpPr txBox="1"/>
          <p:nvPr/>
        </p:nvSpPr>
        <p:spPr>
          <a:xfrm>
            <a:off x="1584813" y="1078494"/>
            <a:ext cx="8067195" cy="610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선천면역을 담당하는 백혈구 일종</a:t>
            </a:r>
            <a:r>
              <a:rPr lang="en-US" altLang="ko-KR" sz="1200" dirty="0">
                <a:latin typeface="+mn-ea"/>
              </a:rPr>
              <a:t>(1</a:t>
            </a:r>
            <a:r>
              <a:rPr lang="ko-KR" altLang="en-US" sz="1200" dirty="0">
                <a:latin typeface="+mn-ea"/>
              </a:rPr>
              <a:t>차 면역 담당</a:t>
            </a:r>
            <a:r>
              <a:rPr lang="en-US" altLang="ko-KR" sz="1200" dirty="0">
                <a:latin typeface="+mn-ea"/>
              </a:rPr>
              <a:t>) : </a:t>
            </a:r>
            <a:r>
              <a:rPr lang="ko-KR" altLang="en-US" sz="1200" dirty="0">
                <a:latin typeface="+mn-ea"/>
              </a:rPr>
              <a:t>말초혈액 림프구 내에서 </a:t>
            </a:r>
            <a:r>
              <a:rPr lang="en-US" altLang="ko-KR" sz="1200" dirty="0">
                <a:latin typeface="+mn-ea"/>
              </a:rPr>
              <a:t>5 ~ 15 % </a:t>
            </a:r>
            <a:r>
              <a:rPr lang="ko-KR" altLang="en-US" sz="1200" dirty="0">
                <a:latin typeface="+mn-ea"/>
              </a:rPr>
              <a:t>비중으로 존재</a:t>
            </a:r>
            <a:endParaRPr lang="en-US" altLang="ko-KR" sz="1200" dirty="0">
              <a:latin typeface="+mn-ea"/>
            </a:endParaRPr>
          </a:p>
          <a:p>
            <a:pPr marL="85725" indent="-857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바이러스 등에 감염된 세포나 세균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종양세포 등 비정상적인 세포들을 탐색하고 없애는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살해하는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역할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FBDAC628-0011-41DC-A1DD-EBCDF496FE96}"/>
              </a:ext>
            </a:extLst>
          </p:cNvPr>
          <p:cNvSpPr/>
          <p:nvPr/>
        </p:nvSpPr>
        <p:spPr>
          <a:xfrm>
            <a:off x="388605" y="980670"/>
            <a:ext cx="1146224" cy="853169"/>
          </a:xfrm>
          <a:prstGeom prst="roundRect">
            <a:avLst>
              <a:gd name="adj" fmla="val 5310"/>
            </a:avLst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NK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세포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인지 기전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09405E8-42A3-4229-BB1B-161962C7E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54"/>
          <a:stretch/>
        </p:blipFill>
        <p:spPr>
          <a:xfrm>
            <a:off x="295276" y="3081514"/>
            <a:ext cx="2762250" cy="14072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54A2760-A047-4D52-B31C-B74068232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5" r="5115"/>
          <a:stretch/>
        </p:blipFill>
        <p:spPr>
          <a:xfrm>
            <a:off x="3257554" y="3081520"/>
            <a:ext cx="2914651" cy="140721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BAD29EC-8B5D-4404-8E8E-962EBF3CF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4" r="12418"/>
          <a:stretch/>
        </p:blipFill>
        <p:spPr>
          <a:xfrm>
            <a:off x="6372231" y="3081519"/>
            <a:ext cx="3257551" cy="1407211"/>
          </a:xfrm>
          <a:prstGeom prst="rect">
            <a:avLst/>
          </a:prstGeom>
        </p:spPr>
      </p:pic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C32A42BB-513C-431E-A103-43B9BD596516}"/>
              </a:ext>
            </a:extLst>
          </p:cNvPr>
          <p:cNvSpPr/>
          <p:nvPr/>
        </p:nvSpPr>
        <p:spPr>
          <a:xfrm>
            <a:off x="506401" y="2346606"/>
            <a:ext cx="2340000" cy="53723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정상세포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(Healthy cells)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인지</a:t>
            </a:r>
          </a:p>
        </p:txBody>
      </p:sp>
      <p:sp>
        <p:nvSpPr>
          <p:cNvPr id="39" name="사각형: 둥근 모서리 16">
            <a:extLst>
              <a:ext uri="{FF2B5EF4-FFF2-40B4-BE49-F238E27FC236}">
                <a16:creationId xmlns:a16="http://schemas.microsoft.com/office/drawing/2014/main" id="{AE79B825-1E02-4AA8-9A92-FB43B5D4BEEE}"/>
              </a:ext>
            </a:extLst>
          </p:cNvPr>
          <p:cNvSpPr/>
          <p:nvPr/>
        </p:nvSpPr>
        <p:spPr>
          <a:xfrm>
            <a:off x="3544874" y="2346606"/>
            <a:ext cx="2435795" cy="53723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비정상세포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(Missing self)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인지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사각형: 둥근 모서리 16">
            <a:extLst>
              <a:ext uri="{FF2B5EF4-FFF2-40B4-BE49-F238E27FC236}">
                <a16:creationId xmlns:a16="http://schemas.microsoft.com/office/drawing/2014/main" id="{D285819E-34EC-49CB-BCFE-602824CB1878}"/>
              </a:ext>
            </a:extLst>
          </p:cNvPr>
          <p:cNvSpPr/>
          <p:nvPr/>
        </p:nvSpPr>
        <p:spPr>
          <a:xfrm>
            <a:off x="6831000" y="2346606"/>
            <a:ext cx="2421930" cy="53723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비정상세포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(Missing self)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인지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CA4AE6-0631-488E-8949-C5A4BE30A6F6}"/>
              </a:ext>
            </a:extLst>
          </p:cNvPr>
          <p:cNvSpPr txBox="1"/>
          <p:nvPr/>
        </p:nvSpPr>
        <p:spPr>
          <a:xfrm>
            <a:off x="295276" y="4633709"/>
            <a:ext cx="2886315" cy="7882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세포항체와 </a:t>
            </a:r>
            <a:r>
              <a:rPr lang="en-US" altLang="ko-KR" sz="1050" dirty="0">
                <a:latin typeface="+mn-ea"/>
              </a:rPr>
              <a:t>NK</a:t>
            </a:r>
            <a:r>
              <a:rPr lang="ko-KR" altLang="en-US" sz="1050" dirty="0">
                <a:latin typeface="+mn-ea"/>
              </a:rPr>
              <a:t>세포 억제 수용체가 결합</a:t>
            </a:r>
            <a:endParaRPr lang="en-US" altLang="ko-KR" sz="105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정상세포의 </a:t>
            </a:r>
            <a:r>
              <a:rPr lang="ko-KR" altLang="en-US" sz="1050" dirty="0" err="1">
                <a:latin typeface="+mn-ea"/>
              </a:rPr>
              <a:t>활성간리드와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NK</a:t>
            </a:r>
            <a:r>
              <a:rPr lang="ko-KR" altLang="en-US" sz="1050" dirty="0">
                <a:latin typeface="+mn-ea"/>
              </a:rPr>
              <a:t>세포의 </a:t>
            </a:r>
            <a:r>
              <a:rPr lang="ko-KR" altLang="en-US" sz="1050" dirty="0" err="1">
                <a:latin typeface="+mn-ea"/>
              </a:rPr>
              <a:t>수용기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ko-KR" altLang="en-US" sz="1050" dirty="0">
                <a:latin typeface="+mn-ea"/>
              </a:rPr>
              <a:t>활성화 등으로 세포 상호간 교감 작용 성공</a:t>
            </a:r>
            <a:endParaRPr lang="en-US" altLang="ko-KR" sz="105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60DDE6-F148-4B7E-87D9-5112B6C07991}"/>
              </a:ext>
            </a:extLst>
          </p:cNvPr>
          <p:cNvSpPr txBox="1"/>
          <p:nvPr/>
        </p:nvSpPr>
        <p:spPr>
          <a:xfrm>
            <a:off x="3378522" y="4633710"/>
            <a:ext cx="2886315" cy="1030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세포항체와 </a:t>
            </a:r>
            <a:r>
              <a:rPr lang="en-US" altLang="ko-KR" sz="1050" dirty="0">
                <a:latin typeface="+mn-ea"/>
              </a:rPr>
              <a:t>NK</a:t>
            </a:r>
            <a:r>
              <a:rPr lang="ko-KR" altLang="en-US" sz="1050" dirty="0">
                <a:latin typeface="+mn-ea"/>
              </a:rPr>
              <a:t>세포 억제 수용체가 결합</a:t>
            </a:r>
            <a:endParaRPr lang="en-US" altLang="ko-KR" sz="105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스트레스 또는 감염된 세포는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NK</a:t>
            </a:r>
            <a:r>
              <a:rPr lang="ko-KR" altLang="en-US" sz="1050" dirty="0">
                <a:latin typeface="+mn-ea"/>
              </a:rPr>
              <a:t>세포와 </a:t>
            </a:r>
            <a:r>
              <a:rPr lang="ko-KR" altLang="en-US" sz="1050" dirty="0" err="1">
                <a:latin typeface="+mn-ea"/>
              </a:rPr>
              <a:t>수용기</a:t>
            </a:r>
            <a:r>
              <a:rPr lang="ko-KR" altLang="en-US" sz="1050" dirty="0">
                <a:latin typeface="+mn-ea"/>
              </a:rPr>
              <a:t> 활성화가 과도하게 발생</a:t>
            </a:r>
            <a:endParaRPr lang="en-US" altLang="ko-KR" sz="105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비정상세포로 인지하여 공격</a:t>
            </a:r>
            <a:r>
              <a:rPr lang="en-US" altLang="ko-KR" sz="1050" dirty="0">
                <a:latin typeface="+mn-ea"/>
              </a:rPr>
              <a:t>(</a:t>
            </a:r>
            <a:r>
              <a:rPr lang="ko-KR" altLang="en-US" sz="1050" dirty="0">
                <a:latin typeface="+mn-ea"/>
              </a:rPr>
              <a:t>살해</a:t>
            </a:r>
            <a:r>
              <a:rPr lang="en-US" altLang="ko-KR" sz="1050" dirty="0">
                <a:latin typeface="+mn-ea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019E19-03A7-43D4-A033-EBE47A89C476}"/>
              </a:ext>
            </a:extLst>
          </p:cNvPr>
          <p:cNvSpPr txBox="1"/>
          <p:nvPr/>
        </p:nvSpPr>
        <p:spPr>
          <a:xfrm>
            <a:off x="6560624" y="4633710"/>
            <a:ext cx="3050100" cy="545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err="1">
                <a:latin typeface="+mn-ea"/>
              </a:rPr>
              <a:t>세포항체와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NK</a:t>
            </a:r>
            <a:r>
              <a:rPr lang="ko-KR" altLang="en-US" sz="1050" dirty="0">
                <a:latin typeface="+mn-ea"/>
              </a:rPr>
              <a:t>세포 억제 수용체 미결합으로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</a:rPr>
              <a:t>  손상된 종양 세포로 인지하여 공격</a:t>
            </a:r>
            <a:r>
              <a:rPr lang="en-US" altLang="ko-KR" sz="1050" dirty="0">
                <a:latin typeface="+mn-ea"/>
              </a:rPr>
              <a:t>(</a:t>
            </a:r>
            <a:r>
              <a:rPr lang="ko-KR" altLang="en-US" sz="1050" dirty="0">
                <a:latin typeface="+mn-ea"/>
              </a:rPr>
              <a:t>살해</a:t>
            </a:r>
            <a:r>
              <a:rPr lang="en-US" altLang="ko-KR" sz="105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2287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259886" y="34748"/>
            <a:ext cx="364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NK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세포의 암세포 살상 기전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DAF6A9B-336E-4FBB-8759-E6A34ACF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4" y="1854564"/>
            <a:ext cx="4258769" cy="4320000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69177CA-F8EC-4FDD-8E49-D2D9C3FB2AD5}"/>
              </a:ext>
            </a:extLst>
          </p:cNvPr>
          <p:cNvSpPr/>
          <p:nvPr/>
        </p:nvSpPr>
        <p:spPr>
          <a:xfrm>
            <a:off x="1087427" y="1805289"/>
            <a:ext cx="2551512" cy="46891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① 세포살상물질 분비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b="1" dirty="0" err="1">
                <a:solidFill>
                  <a:schemeClr val="bg1"/>
                </a:solidFill>
                <a:latin typeface="+mn-ea"/>
              </a:rPr>
              <a:t>퍼포린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900" b="1" dirty="0" err="1">
                <a:solidFill>
                  <a:schemeClr val="bg1"/>
                </a:solidFill>
                <a:latin typeface="+mn-ea"/>
              </a:rPr>
              <a:t>그랜자임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사각형: 둥근 모서리 16">
            <a:extLst>
              <a:ext uri="{FF2B5EF4-FFF2-40B4-BE49-F238E27FC236}">
                <a16:creationId xmlns:a16="http://schemas.microsoft.com/office/drawing/2014/main" id="{5EB7F71D-84ED-47D4-BBE9-60AB138202C2}"/>
              </a:ext>
            </a:extLst>
          </p:cNvPr>
          <p:cNvSpPr/>
          <p:nvPr/>
        </p:nvSpPr>
        <p:spPr>
          <a:xfrm>
            <a:off x="1232435" y="2947492"/>
            <a:ext cx="1944000" cy="320359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② 세포 사멸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수용체 활성</a:t>
            </a:r>
          </a:p>
        </p:txBody>
      </p:sp>
      <p:sp>
        <p:nvSpPr>
          <p:cNvPr id="47" name="사각형: 둥근 모서리 16">
            <a:extLst>
              <a:ext uri="{FF2B5EF4-FFF2-40B4-BE49-F238E27FC236}">
                <a16:creationId xmlns:a16="http://schemas.microsoft.com/office/drawing/2014/main" id="{7CE359F7-EA96-4A59-99D0-BDC1B3745227}"/>
              </a:ext>
            </a:extLst>
          </p:cNvPr>
          <p:cNvSpPr/>
          <p:nvPr/>
        </p:nvSpPr>
        <p:spPr>
          <a:xfrm>
            <a:off x="1717427" y="3973503"/>
            <a:ext cx="1080000" cy="28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③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ADCC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사각형: 둥근 모서리 16">
            <a:extLst>
              <a:ext uri="{FF2B5EF4-FFF2-40B4-BE49-F238E27FC236}">
                <a16:creationId xmlns:a16="http://schemas.microsoft.com/office/drawing/2014/main" id="{EF656523-D13B-4E94-B68C-3204065D75D5}"/>
              </a:ext>
            </a:extLst>
          </p:cNvPr>
          <p:cNvSpPr/>
          <p:nvPr/>
        </p:nvSpPr>
        <p:spPr>
          <a:xfrm>
            <a:off x="1390651" y="4902437"/>
            <a:ext cx="3240000" cy="320359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④ 면역체계 활성유도 </a:t>
            </a:r>
            <a:r>
              <a:rPr lang="ko-KR" altLang="en-US" sz="900" b="1" dirty="0" err="1">
                <a:solidFill>
                  <a:schemeClr val="bg1"/>
                </a:solidFill>
                <a:latin typeface="+mn-ea"/>
              </a:rPr>
              <a:t>사이토카인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 분비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(IFN-</a:t>
            </a:r>
            <a:r>
              <a:rPr lang="el-GR" altLang="ko-KR" sz="900" b="1" dirty="0">
                <a:solidFill>
                  <a:schemeClr val="bg1"/>
                </a:solidFill>
                <a:latin typeface="+mn-ea"/>
              </a:rPr>
              <a:t>γ,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TNF-</a:t>
            </a:r>
            <a:r>
              <a:rPr lang="el-GR" altLang="ko-KR" sz="900" b="1" dirty="0">
                <a:solidFill>
                  <a:schemeClr val="bg1"/>
                </a:solidFill>
                <a:latin typeface="+mn-ea"/>
              </a:rPr>
              <a:t>α)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사각형: 둥근 모서리 16">
            <a:extLst>
              <a:ext uri="{FF2B5EF4-FFF2-40B4-BE49-F238E27FC236}">
                <a16:creationId xmlns:a16="http://schemas.microsoft.com/office/drawing/2014/main" id="{F66612C3-FD51-4488-B777-123087333BC4}"/>
              </a:ext>
            </a:extLst>
          </p:cNvPr>
          <p:cNvSpPr/>
          <p:nvPr/>
        </p:nvSpPr>
        <p:spPr>
          <a:xfrm>
            <a:off x="4949827" y="1817280"/>
            <a:ext cx="4320000" cy="45170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특정 항원 없이도 직접적으로 비정상세포 공격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제거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541B4F-07E0-4557-B3C5-DA426E147C70}"/>
              </a:ext>
            </a:extLst>
          </p:cNvPr>
          <p:cNvSpPr txBox="1"/>
          <p:nvPr/>
        </p:nvSpPr>
        <p:spPr>
          <a:xfrm>
            <a:off x="5010919" y="2344825"/>
            <a:ext cx="4320000" cy="5770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암세포 또는 바이러스 감염 세포를 스스로 인지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① 세포 살상 물질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5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퍼포린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5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그랜자임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분비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② 세포사멸 수용체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05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FasL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, TRAIL) 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결합으로 파괴 신호 전달</a:t>
            </a:r>
            <a:endParaRPr lang="en-US" altLang="ko-KR" sz="105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사각형: 둥근 모서리 16">
            <a:extLst>
              <a:ext uri="{FF2B5EF4-FFF2-40B4-BE49-F238E27FC236}">
                <a16:creationId xmlns:a16="http://schemas.microsoft.com/office/drawing/2014/main" id="{BD9F1B96-F762-43CC-BAAB-F2B93B3D22C7}"/>
              </a:ext>
            </a:extLst>
          </p:cNvPr>
          <p:cNvSpPr/>
          <p:nvPr/>
        </p:nvSpPr>
        <p:spPr>
          <a:xfrm>
            <a:off x="4949827" y="2990334"/>
            <a:ext cx="4320000" cy="45170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2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③ 항체의존성 세포독성 작용 </a:t>
            </a:r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(ADCC)</a:t>
            </a:r>
            <a:endParaRPr lang="ko-KR" altLang="en-US" sz="12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353E0-4AB9-40D6-9930-37660682F806}"/>
              </a:ext>
            </a:extLst>
          </p:cNvPr>
          <p:cNvSpPr txBox="1"/>
          <p:nvPr/>
        </p:nvSpPr>
        <p:spPr>
          <a:xfrm>
            <a:off x="4986204" y="3525859"/>
            <a:ext cx="466829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NK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세포의 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CD16 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수용체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(Fc</a:t>
            </a:r>
            <a:r>
              <a:rPr lang="el-GR" altLang="ko-KR" sz="1050" dirty="0">
                <a:solidFill>
                  <a:prstClr val="black"/>
                </a:solidFill>
                <a:latin typeface="+mn-ea"/>
              </a:rPr>
              <a:t>γ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RIII, </a:t>
            </a:r>
            <a:r>
              <a:rPr lang="en-US" altLang="ko-KR" sz="105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FcR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가 암 항원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(Ag)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과 결합된 항체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(Ab)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를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인지하여 암 세포 파괴</a:t>
            </a:r>
            <a:endParaRPr lang="en-US" altLang="ko-KR" sz="105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사각형: 둥근 모서리 16">
            <a:extLst>
              <a:ext uri="{FF2B5EF4-FFF2-40B4-BE49-F238E27FC236}">
                <a16:creationId xmlns:a16="http://schemas.microsoft.com/office/drawing/2014/main" id="{37B0DAA3-FE7A-4951-94F8-245248E833CA}"/>
              </a:ext>
            </a:extLst>
          </p:cNvPr>
          <p:cNvSpPr/>
          <p:nvPr/>
        </p:nvSpPr>
        <p:spPr>
          <a:xfrm>
            <a:off x="4949827" y="4048071"/>
            <a:ext cx="4320000" cy="45170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후천면역반응 및 염증반응 조절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407F86-07D6-4C55-95A6-8508EBECCD15}"/>
              </a:ext>
            </a:extLst>
          </p:cNvPr>
          <p:cNvSpPr txBox="1"/>
          <p:nvPr/>
        </p:nvSpPr>
        <p:spPr>
          <a:xfrm>
            <a:off x="4986205" y="4571237"/>
            <a:ext cx="4726340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④ </a:t>
            </a:r>
            <a:r>
              <a:rPr lang="ko-KR" altLang="en-US" sz="105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사이토카인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(IFN-</a:t>
            </a:r>
            <a:r>
              <a:rPr lang="el-GR" altLang="ko-KR" sz="1050" dirty="0">
                <a:solidFill>
                  <a:prstClr val="black"/>
                </a:solidFill>
                <a:latin typeface="+mn-ea"/>
              </a:rPr>
              <a:t>γ, 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TNF-</a:t>
            </a:r>
            <a:r>
              <a:rPr lang="el-GR" altLang="ko-KR" sz="1050" dirty="0">
                <a:solidFill>
                  <a:prstClr val="black"/>
                </a:solidFill>
                <a:latin typeface="+mn-ea"/>
              </a:rPr>
              <a:t>α 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등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분비로 면역세포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수지상세포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, T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세포 등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와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상호작용</a:t>
            </a:r>
            <a:endParaRPr lang="en-US" altLang="ko-KR" sz="105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5" name="사각형: 둥근 모서리 16">
            <a:extLst>
              <a:ext uri="{FF2B5EF4-FFF2-40B4-BE49-F238E27FC236}">
                <a16:creationId xmlns:a16="http://schemas.microsoft.com/office/drawing/2014/main" id="{2E2AFA70-1AB4-449F-999D-DF821C798DF6}"/>
              </a:ext>
            </a:extLst>
          </p:cNvPr>
          <p:cNvSpPr/>
          <p:nvPr/>
        </p:nvSpPr>
        <p:spPr>
          <a:xfrm>
            <a:off x="4949827" y="5096284"/>
            <a:ext cx="4320000" cy="45170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암 줄기세포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(CSC),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순환종양세포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(CTC)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제거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2B64BE-FECD-4E95-983D-31C9A8555682}"/>
              </a:ext>
            </a:extLst>
          </p:cNvPr>
          <p:cNvSpPr txBox="1"/>
          <p:nvPr/>
        </p:nvSpPr>
        <p:spPr>
          <a:xfrm>
            <a:off x="5035633" y="5644165"/>
            <a:ext cx="4320000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3" indent="-85723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암 세포의 발생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증식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전이 억제 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( </a:t>
            </a:r>
            <a:r>
              <a:rPr lang="en-US" altLang="ko-KR" sz="105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CSC:cancer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 stem cell, </a:t>
            </a:r>
            <a:r>
              <a:rPr lang="en-US" altLang="ko-KR" sz="105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CTC:circulating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 tumor cell)</a:t>
            </a:r>
            <a:endParaRPr lang="en-US" altLang="ko-KR" sz="900" dirty="0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AE4869E-DDA5-4879-90BB-03236292F113}"/>
              </a:ext>
            </a:extLst>
          </p:cNvPr>
          <p:cNvSpPr/>
          <p:nvPr/>
        </p:nvSpPr>
        <p:spPr>
          <a:xfrm>
            <a:off x="273051" y="562063"/>
            <a:ext cx="9359900" cy="9479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F23C699-273D-4EF6-A00B-51610A6534FB}"/>
              </a:ext>
            </a:extLst>
          </p:cNvPr>
          <p:cNvSpPr txBox="1"/>
          <p:nvPr/>
        </p:nvSpPr>
        <p:spPr>
          <a:xfrm>
            <a:off x="1562588" y="699265"/>
            <a:ext cx="8067195" cy="610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선천면역을 담당하는 백혈구 일종</a:t>
            </a:r>
            <a:r>
              <a:rPr lang="en-US" altLang="ko-KR" sz="1200" dirty="0">
                <a:latin typeface="+mn-ea"/>
              </a:rPr>
              <a:t>(1</a:t>
            </a:r>
            <a:r>
              <a:rPr lang="ko-KR" altLang="en-US" sz="1200" dirty="0">
                <a:latin typeface="+mn-ea"/>
              </a:rPr>
              <a:t>차 면역 담당</a:t>
            </a:r>
            <a:r>
              <a:rPr lang="en-US" altLang="ko-KR" sz="1200" dirty="0">
                <a:latin typeface="+mn-ea"/>
              </a:rPr>
              <a:t>) : </a:t>
            </a:r>
            <a:r>
              <a:rPr lang="ko-KR" altLang="en-US" sz="1200" dirty="0">
                <a:latin typeface="+mn-ea"/>
              </a:rPr>
              <a:t>말초혈액 림프구 내에서 </a:t>
            </a:r>
            <a:r>
              <a:rPr lang="en-US" altLang="ko-KR" sz="1200" dirty="0">
                <a:latin typeface="+mn-ea"/>
              </a:rPr>
              <a:t>5 ~ 15 % </a:t>
            </a:r>
            <a:r>
              <a:rPr lang="ko-KR" altLang="en-US" sz="1200" dirty="0">
                <a:latin typeface="+mn-ea"/>
              </a:rPr>
              <a:t>비중으로 존재</a:t>
            </a:r>
            <a:endParaRPr lang="en-US" altLang="ko-KR" sz="1200" dirty="0">
              <a:latin typeface="+mn-ea"/>
            </a:endParaRPr>
          </a:p>
          <a:p>
            <a:pPr marL="85725" indent="-857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바이러스 등에 감염된 세포나 세균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종양세포 등 비정상적인 세포들을 탐색하고 없애는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살해하는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역할</a:t>
            </a:r>
            <a:endParaRPr lang="en-US" altLang="ko-KR" sz="1200" dirty="0">
              <a:latin typeface="+mn-ea"/>
            </a:endParaRPr>
          </a:p>
        </p:txBody>
      </p:sp>
      <p:sp>
        <p:nvSpPr>
          <p:cNvPr id="59" name="모서리가 둥근 직사각형 11">
            <a:extLst>
              <a:ext uri="{FF2B5EF4-FFF2-40B4-BE49-F238E27FC236}">
                <a16:creationId xmlns:a16="http://schemas.microsoft.com/office/drawing/2014/main" id="{1ADB8CAB-7F8D-4649-B0DD-25E8963E5D1A}"/>
              </a:ext>
            </a:extLst>
          </p:cNvPr>
          <p:cNvSpPr/>
          <p:nvPr/>
        </p:nvSpPr>
        <p:spPr>
          <a:xfrm>
            <a:off x="366380" y="598059"/>
            <a:ext cx="1146224" cy="853169"/>
          </a:xfrm>
          <a:prstGeom prst="roundRect">
            <a:avLst>
              <a:gd name="adj" fmla="val 5310"/>
            </a:avLst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NK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세포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살상 기전</a:t>
            </a:r>
          </a:p>
        </p:txBody>
      </p:sp>
      <p:sp>
        <p:nvSpPr>
          <p:cNvPr id="60" name="사각형: 둥근 모서리 16">
            <a:extLst>
              <a:ext uri="{FF2B5EF4-FFF2-40B4-BE49-F238E27FC236}">
                <a16:creationId xmlns:a16="http://schemas.microsoft.com/office/drawing/2014/main" id="{9571DCC5-D571-4C12-B235-303A932C218B}"/>
              </a:ext>
            </a:extLst>
          </p:cNvPr>
          <p:cNvSpPr/>
          <p:nvPr/>
        </p:nvSpPr>
        <p:spPr>
          <a:xfrm>
            <a:off x="727427" y="3526148"/>
            <a:ext cx="720000" cy="288000"/>
          </a:xfrm>
          <a:prstGeom prst="roundRect">
            <a:avLst>
              <a:gd name="adj" fmla="val 103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203864"/>
                </a:solidFill>
                <a:latin typeface="+mn-ea"/>
              </a:rPr>
              <a:t>NK </a:t>
            </a:r>
            <a:r>
              <a:rPr lang="ko-KR" altLang="en-US" sz="1000" b="1" dirty="0">
                <a:solidFill>
                  <a:srgbClr val="203864"/>
                </a:solidFill>
                <a:latin typeface="+mn-ea"/>
              </a:rPr>
              <a:t>세포</a:t>
            </a:r>
            <a:endParaRPr lang="en-US" altLang="ko-KR" sz="1000" b="1" dirty="0">
              <a:solidFill>
                <a:srgbClr val="203864"/>
              </a:solidFill>
              <a:latin typeface="+mn-ea"/>
            </a:endParaRPr>
          </a:p>
        </p:txBody>
      </p:sp>
      <p:sp>
        <p:nvSpPr>
          <p:cNvPr id="61" name="사각형: 둥근 모서리 16">
            <a:extLst>
              <a:ext uri="{FF2B5EF4-FFF2-40B4-BE49-F238E27FC236}">
                <a16:creationId xmlns:a16="http://schemas.microsoft.com/office/drawing/2014/main" id="{F8CAAB72-DA76-4C6C-A7DA-A1FB7703B5F7}"/>
              </a:ext>
            </a:extLst>
          </p:cNvPr>
          <p:cNvSpPr/>
          <p:nvPr/>
        </p:nvSpPr>
        <p:spPr>
          <a:xfrm>
            <a:off x="3278939" y="3526148"/>
            <a:ext cx="900000" cy="288000"/>
          </a:xfrm>
          <a:prstGeom prst="roundRect">
            <a:avLst>
              <a:gd name="adj" fmla="val 103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203864"/>
                </a:solidFill>
                <a:latin typeface="+mn-ea"/>
              </a:rPr>
              <a:t>암세포</a:t>
            </a:r>
            <a:endParaRPr lang="en-US" altLang="ko-KR" sz="1000" b="1" dirty="0">
              <a:solidFill>
                <a:srgbClr val="203864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B1BFB41-0D4A-40D4-9FF8-F16AB001C216}"/>
              </a:ext>
            </a:extLst>
          </p:cNvPr>
          <p:cNvSpPr/>
          <p:nvPr/>
        </p:nvSpPr>
        <p:spPr>
          <a:xfrm>
            <a:off x="2178051" y="6005036"/>
            <a:ext cx="2889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Source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: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Mitra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Expert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Rev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Mol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Med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. 2003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Jan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13;5(3):1-19.</a:t>
            </a:r>
          </a:p>
          <a:p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Source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: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Vivier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et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al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. 2011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Jan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7;331(6013):44-9. </a:t>
            </a:r>
          </a:p>
        </p:txBody>
      </p:sp>
    </p:spTree>
    <p:extLst>
      <p:ext uri="{BB962C8B-B14F-4D97-AF65-F5344CB8AC3E}">
        <p14:creationId xmlns:p14="http://schemas.microsoft.com/office/powerpoint/2010/main" val="388755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259886" y="34748"/>
            <a:ext cx="364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NK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세포치료 프로세스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1668FEB-886C-4F4C-9464-8A1503222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68" y="1398351"/>
            <a:ext cx="7505141" cy="420541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84BD0A-6D60-426D-826E-31724C9B1F4A}"/>
              </a:ext>
            </a:extLst>
          </p:cNvPr>
          <p:cNvSpPr/>
          <p:nvPr/>
        </p:nvSpPr>
        <p:spPr>
          <a:xfrm>
            <a:off x="273051" y="781285"/>
            <a:ext cx="9359900" cy="895503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59232-A7F4-45C5-8F1D-0E3D13521232}"/>
              </a:ext>
            </a:extLst>
          </p:cNvPr>
          <p:cNvSpPr txBox="1"/>
          <p:nvPr/>
        </p:nvSpPr>
        <p:spPr>
          <a:xfrm>
            <a:off x="1655909" y="958428"/>
            <a:ext cx="8070371" cy="5136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시술자 본인의 혈액을 채혈 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혈액 속 세포를 분리하여 </a:t>
            </a:r>
            <a:r>
              <a:rPr lang="en-US" altLang="ko-KR" sz="1200" dirty="0">
                <a:latin typeface="+mn-ea"/>
              </a:rPr>
              <a:t>NK</a:t>
            </a:r>
            <a:r>
              <a:rPr lang="ko-KR" altLang="en-US" sz="1200" dirty="0">
                <a:latin typeface="+mn-ea"/>
              </a:rPr>
              <a:t>세포를 </a:t>
            </a:r>
            <a:r>
              <a:rPr lang="en-US" altLang="ko-KR" sz="1200" dirty="0">
                <a:latin typeface="+mn-ea"/>
              </a:rPr>
              <a:t>14</a:t>
            </a:r>
            <a:r>
              <a:rPr lang="ko-KR" altLang="en-US" sz="1200" dirty="0">
                <a:latin typeface="+mn-ea"/>
              </a:rPr>
              <a:t>일간 배양</a:t>
            </a:r>
            <a:endParaRPr lang="en-US" altLang="ko-KR" sz="1200" dirty="0">
              <a:latin typeface="+mn-ea"/>
            </a:endParaRPr>
          </a:p>
          <a:p>
            <a:pPr marL="85725" indent="-8572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배양된 </a:t>
            </a:r>
            <a:r>
              <a:rPr lang="en-US" altLang="ko-KR" sz="1200" dirty="0">
                <a:latin typeface="+mn-ea"/>
              </a:rPr>
              <a:t>NK </a:t>
            </a:r>
            <a:r>
              <a:rPr lang="ko-KR" altLang="en-US" sz="1200" dirty="0">
                <a:latin typeface="+mn-ea"/>
              </a:rPr>
              <a:t>세포에 대하여 시술자에 적합한 배양 </a:t>
            </a:r>
            <a:r>
              <a:rPr lang="ko-KR" altLang="en-US" sz="1200" dirty="0" err="1">
                <a:latin typeface="+mn-ea"/>
              </a:rPr>
              <a:t>세포수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활성도 측정 후 시술자에 투여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6" name="모서리가 둥근 직사각형 11">
            <a:extLst>
              <a:ext uri="{FF2B5EF4-FFF2-40B4-BE49-F238E27FC236}">
                <a16:creationId xmlns:a16="http://schemas.microsoft.com/office/drawing/2014/main" id="{B6FB3AB9-BD79-47D3-A395-9DDC099ADD2B}"/>
              </a:ext>
            </a:extLst>
          </p:cNvPr>
          <p:cNvSpPr/>
          <p:nvPr/>
        </p:nvSpPr>
        <p:spPr>
          <a:xfrm>
            <a:off x="366380" y="782448"/>
            <a:ext cx="1146224" cy="805953"/>
          </a:xfrm>
          <a:prstGeom prst="roundRect">
            <a:avLst>
              <a:gd name="adj" fmla="val 5310"/>
            </a:avLst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NK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세포 배양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치료 및 시술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482D2E-3E40-4EC1-BD6A-A82C437E2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00" y="5325326"/>
            <a:ext cx="6480000" cy="7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7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259886" y="34748"/>
            <a:ext cx="364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기술개요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1A7184-4A9E-43C0-8391-8A6A7A27ED6D}"/>
              </a:ext>
            </a:extLst>
          </p:cNvPr>
          <p:cNvSpPr/>
          <p:nvPr/>
        </p:nvSpPr>
        <p:spPr>
          <a:xfrm>
            <a:off x="1591758" y="866540"/>
            <a:ext cx="8041199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anchor="ctr">
            <a:no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당사의 경우 안정적으로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80 ~ 100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억 셀 이상 </a:t>
            </a:r>
            <a:r>
              <a:rPr lang="en-US" altLang="ko-KR" sz="1100" dirty="0">
                <a:latin typeface="+mn-ea"/>
              </a:rPr>
              <a:t>NK</a:t>
            </a:r>
            <a:r>
              <a:rPr lang="ko-KR" altLang="en-US" sz="1100" dirty="0">
                <a:latin typeface="+mn-ea"/>
              </a:rPr>
              <a:t>세포 </a:t>
            </a:r>
            <a:r>
              <a:rPr lang="ko-KR" altLang="en-US" sz="1100" dirty="0" err="1">
                <a:latin typeface="+mn-ea"/>
              </a:rPr>
              <a:t>수득률</a:t>
            </a:r>
            <a:r>
              <a:rPr lang="ko-KR" altLang="en-US" sz="1100" dirty="0">
                <a:latin typeface="+mn-ea"/>
              </a:rPr>
              <a:t> 달성 배양기술 확보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최대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400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억셀 이상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)</a:t>
            </a:r>
            <a:br>
              <a:rPr lang="en-US" altLang="ko-KR" sz="1100" b="1" dirty="0">
                <a:solidFill>
                  <a:srgbClr val="FF0000"/>
                </a:solidFill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순수 </a:t>
            </a:r>
            <a:r>
              <a:rPr lang="en-US" altLang="ko-KR" sz="1100" dirty="0">
                <a:latin typeface="+mn-ea"/>
              </a:rPr>
              <a:t>NK </a:t>
            </a:r>
            <a:r>
              <a:rPr lang="ko-KR" altLang="en-US" sz="1100" dirty="0">
                <a:latin typeface="+mn-ea"/>
              </a:rPr>
              <a:t>세포 기준 </a:t>
            </a:r>
            <a:r>
              <a:rPr lang="en-US" altLang="ko-KR" sz="1100" dirty="0">
                <a:latin typeface="+mn-ea"/>
              </a:rPr>
              <a:t>&amp; 2 </a:t>
            </a:r>
            <a:r>
              <a:rPr lang="ko-KR" altLang="en-US" sz="1100" dirty="0">
                <a:latin typeface="+mn-ea"/>
              </a:rPr>
              <a:t>주간 배양기간 내 목표 </a:t>
            </a:r>
            <a:r>
              <a:rPr lang="ko-KR" altLang="en-US" sz="1100" dirty="0" err="1">
                <a:latin typeface="+mn-ea"/>
              </a:rPr>
              <a:t>수득률</a:t>
            </a:r>
            <a:r>
              <a:rPr lang="ko-KR" altLang="en-US" sz="1100" dirty="0">
                <a:latin typeface="+mn-ea"/>
              </a:rPr>
              <a:t> 달성 강점 보유</a:t>
            </a:r>
            <a:endParaRPr lang="en-US" altLang="ko-KR" sz="110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FF0000"/>
                </a:solidFill>
                <a:latin typeface="+mn-ea"/>
              </a:rPr>
              <a:t>타사의 경우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10 ~ 40 </a:t>
            </a:r>
            <a:r>
              <a:rPr lang="ko-KR" altLang="en-US" sz="1100" dirty="0">
                <a:solidFill>
                  <a:srgbClr val="FF0000"/>
                </a:solidFill>
                <a:latin typeface="+mn-ea"/>
              </a:rPr>
              <a:t>억 셀 내외 </a:t>
            </a:r>
            <a:r>
              <a:rPr lang="ko-KR" altLang="en-US" sz="1100" dirty="0" err="1">
                <a:latin typeface="+mn-ea"/>
              </a:rPr>
              <a:t>수득률</a:t>
            </a:r>
            <a:r>
              <a:rPr lang="ko-KR" altLang="en-US" sz="1100" dirty="0">
                <a:latin typeface="+mn-ea"/>
              </a:rPr>
              <a:t> 수준</a:t>
            </a: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목표 수득률을 위해 장시간 배양 등 단점 노출</a:t>
            </a: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76262AE5-BED3-48B2-BC18-4F4EE9BA125C}"/>
              </a:ext>
            </a:extLst>
          </p:cNvPr>
          <p:cNvSpPr/>
          <p:nvPr/>
        </p:nvSpPr>
        <p:spPr>
          <a:xfrm>
            <a:off x="273000" y="866539"/>
            <a:ext cx="1146224" cy="1080000"/>
          </a:xfrm>
          <a:prstGeom prst="roundRect">
            <a:avLst>
              <a:gd name="adj" fmla="val 531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dirty="0">
                <a:solidFill>
                  <a:srgbClr val="43D1A1"/>
                </a:solidFill>
                <a:latin typeface="+mn-ea"/>
              </a:rPr>
              <a:t>세포배양</a:t>
            </a:r>
            <a:endParaRPr lang="en-US" altLang="ko-KR" sz="1400" b="1" dirty="0">
              <a:solidFill>
                <a:srgbClr val="43D1A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400" b="1" dirty="0" err="1">
                <a:solidFill>
                  <a:srgbClr val="43D1A1"/>
                </a:solidFill>
                <a:latin typeface="+mn-ea"/>
              </a:rPr>
              <a:t>수득률</a:t>
            </a:r>
            <a:endParaRPr lang="ko-KR" altLang="en-US" sz="1400" b="1" dirty="0">
              <a:solidFill>
                <a:srgbClr val="43D1A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AE0752-62E8-44F5-BADC-B0A50F40DCD4}"/>
              </a:ext>
            </a:extLst>
          </p:cNvPr>
          <p:cNvSpPr/>
          <p:nvPr/>
        </p:nvSpPr>
        <p:spPr>
          <a:xfrm>
            <a:off x="1591807" y="2174829"/>
            <a:ext cx="8041199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anchor="ctr">
            <a:no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NK </a:t>
            </a:r>
            <a:r>
              <a:rPr lang="ko-KR" altLang="en-US" sz="1100" dirty="0">
                <a:latin typeface="+mn-ea"/>
              </a:rPr>
              <a:t>세포의 핵심은 타겟 암세포를 효과적으로 </a:t>
            </a:r>
            <a:r>
              <a:rPr lang="ko-KR" altLang="en-US" sz="1100" dirty="0" err="1">
                <a:latin typeface="+mn-ea"/>
              </a:rPr>
              <a:t>사멸시킬</a:t>
            </a:r>
            <a:r>
              <a:rPr lang="ko-KR" altLang="en-US" sz="1100" dirty="0">
                <a:latin typeface="+mn-ea"/>
              </a:rPr>
              <a:t> 수 있는 공격력</a:t>
            </a:r>
            <a:endParaRPr lang="en-US" altLang="ko-KR" sz="110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과거 병원 </a:t>
            </a:r>
            <a:r>
              <a:rPr lang="en-US" altLang="ko-KR" sz="1100" dirty="0">
                <a:latin typeface="+mn-ea"/>
              </a:rPr>
              <a:t>MSO </a:t>
            </a:r>
            <a:r>
              <a:rPr lang="ko-KR" altLang="en-US" sz="1100" dirty="0">
                <a:latin typeface="+mn-ea"/>
              </a:rPr>
              <a:t>운영 경험을 바탕으로 환자 개인별 필요 활성화 수준에 대한 임상경험 보유</a:t>
            </a:r>
            <a:endParaRPr lang="en-US" altLang="ko-KR" sz="110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환자 혈액상태를 체크 후 환자에 필요한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최적의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NK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세포 공격력에 필요한 활성화 정도를 조절 </a:t>
            </a:r>
            <a:r>
              <a:rPr lang="ko-KR" altLang="en-US" sz="1100" dirty="0">
                <a:latin typeface="+mn-ea"/>
              </a:rPr>
              <a:t>가능</a:t>
            </a: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초기 </a:t>
            </a:r>
            <a:r>
              <a:rPr lang="en-US" altLang="ko-KR" sz="1100" dirty="0">
                <a:latin typeface="+mn-ea"/>
              </a:rPr>
              <a:t>30 % ~ </a:t>
            </a:r>
            <a:r>
              <a:rPr lang="ko-KR" altLang="en-US" sz="1100" dirty="0">
                <a:latin typeface="+mn-ea"/>
              </a:rPr>
              <a:t>안정화기 </a:t>
            </a:r>
            <a:r>
              <a:rPr lang="en-US" altLang="ko-KR" sz="1100" dirty="0">
                <a:latin typeface="+mn-ea"/>
              </a:rPr>
              <a:t>90 % </a:t>
            </a:r>
            <a:r>
              <a:rPr lang="ko-KR" altLang="en-US" sz="1100" dirty="0">
                <a:latin typeface="+mn-ea"/>
              </a:rPr>
              <a:t>등 개인맞춤형 </a:t>
            </a:r>
            <a:r>
              <a:rPr lang="en-US" altLang="ko-KR" sz="1100" dirty="0">
                <a:latin typeface="+mn-ea"/>
              </a:rPr>
              <a:t>NK</a:t>
            </a:r>
            <a:r>
              <a:rPr lang="ko-KR" altLang="en-US" sz="1100" dirty="0">
                <a:latin typeface="+mn-ea"/>
              </a:rPr>
              <a:t>세포 활성화 배양 기술 확보</a:t>
            </a:r>
          </a:p>
        </p:txBody>
      </p:sp>
      <p:sp>
        <p:nvSpPr>
          <p:cNvPr id="17" name="모서리가 둥근 직사각형 11">
            <a:extLst>
              <a:ext uri="{FF2B5EF4-FFF2-40B4-BE49-F238E27FC236}">
                <a16:creationId xmlns:a16="http://schemas.microsoft.com/office/drawing/2014/main" id="{57C541BE-5C5F-452E-8BA5-199B06EA79A0}"/>
              </a:ext>
            </a:extLst>
          </p:cNvPr>
          <p:cNvSpPr/>
          <p:nvPr/>
        </p:nvSpPr>
        <p:spPr>
          <a:xfrm>
            <a:off x="273050" y="2174828"/>
            <a:ext cx="1146224" cy="1080000"/>
          </a:xfrm>
          <a:prstGeom prst="roundRect">
            <a:avLst>
              <a:gd name="adj" fmla="val 531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dirty="0">
                <a:solidFill>
                  <a:srgbClr val="43D1A1"/>
                </a:solidFill>
                <a:latin typeface="+mn-ea"/>
              </a:rPr>
              <a:t>세포활성도</a:t>
            </a:r>
            <a:endParaRPr lang="en-US" altLang="ko-KR" sz="1400" b="1" dirty="0">
              <a:solidFill>
                <a:srgbClr val="43D1A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400" b="1" dirty="0">
                <a:solidFill>
                  <a:srgbClr val="43D1A1"/>
                </a:solidFill>
                <a:latin typeface="+mn-ea"/>
              </a:rPr>
              <a:t>조절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0C9E9F-5DF0-4036-B198-DF6CD4E0147B}"/>
              </a:ext>
            </a:extLst>
          </p:cNvPr>
          <p:cNvSpPr/>
          <p:nvPr/>
        </p:nvSpPr>
        <p:spPr>
          <a:xfrm>
            <a:off x="1591807" y="3502167"/>
            <a:ext cx="8041199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anchor="ctr">
            <a:noAutofit/>
          </a:bodyPr>
          <a:lstStyle/>
          <a:p>
            <a:pPr marL="85725" lvl="0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NK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세포 배양 후 인체 투입으로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사이토카인이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 과하게 분비되어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사이토카인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스톰을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 일으키는 부작용 가능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85725" lvl="0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당사의 경우 </a:t>
            </a:r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세포 배양단계에서 이러한 </a:t>
            </a:r>
            <a:r>
              <a:rPr lang="ko-KR" altLang="en-US" sz="1100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사이토카인</a:t>
            </a:r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분비량을 조절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하여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인체 투입 시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사이토카인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스톰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 예방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수 많은 임상단계에서의 풍부한 경험을 바탕으로 한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핵심경쟁력 보유</a:t>
            </a:r>
          </a:p>
        </p:txBody>
      </p:sp>
      <p:sp>
        <p:nvSpPr>
          <p:cNvPr id="19" name="모서리가 둥근 직사각형 11">
            <a:extLst>
              <a:ext uri="{FF2B5EF4-FFF2-40B4-BE49-F238E27FC236}">
                <a16:creationId xmlns:a16="http://schemas.microsoft.com/office/drawing/2014/main" id="{B4D4920D-C21D-498B-9674-7416F845A9B2}"/>
              </a:ext>
            </a:extLst>
          </p:cNvPr>
          <p:cNvSpPr/>
          <p:nvPr/>
        </p:nvSpPr>
        <p:spPr>
          <a:xfrm>
            <a:off x="273050" y="3502166"/>
            <a:ext cx="1146224" cy="1080000"/>
          </a:xfrm>
          <a:prstGeom prst="roundRect">
            <a:avLst>
              <a:gd name="adj" fmla="val 531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dirty="0" err="1">
                <a:solidFill>
                  <a:srgbClr val="43D1A1"/>
                </a:solidFill>
                <a:latin typeface="+mn-ea"/>
              </a:rPr>
              <a:t>사이토카인</a:t>
            </a:r>
            <a:endParaRPr lang="en-US" altLang="ko-KR" sz="1400" b="1" dirty="0">
              <a:solidFill>
                <a:srgbClr val="43D1A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400" b="1" dirty="0">
                <a:solidFill>
                  <a:srgbClr val="43D1A1"/>
                </a:solidFill>
                <a:latin typeface="+mn-ea"/>
              </a:rPr>
              <a:t>조절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4AEE45-DAA4-4640-A4C8-72561C08B6A4}"/>
              </a:ext>
            </a:extLst>
          </p:cNvPr>
          <p:cNvSpPr/>
          <p:nvPr/>
        </p:nvSpPr>
        <p:spPr>
          <a:xfrm>
            <a:off x="1590675" y="4829504"/>
            <a:ext cx="8041199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anchor="ctr">
            <a:no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NK </a:t>
            </a:r>
            <a:r>
              <a:rPr lang="ko-KR" altLang="en-US" sz="1100" dirty="0">
                <a:latin typeface="+mn-ea"/>
              </a:rPr>
              <a:t>세포 배양단계의 자동화를 통한 생산효율 극대화</a:t>
            </a:r>
            <a:r>
              <a:rPr lang="en-US" altLang="ko-KR" sz="1100" dirty="0">
                <a:latin typeface="+mn-ea"/>
              </a:rPr>
              <a:t/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 dirty="0">
                <a:latin typeface="+mn-ea"/>
              </a:rPr>
              <a:t>일반배양 시설 대비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최대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100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배의 생산성 </a:t>
            </a:r>
            <a:r>
              <a:rPr lang="ko-KR" altLang="en-US" sz="1100" dirty="0">
                <a:latin typeface="+mn-ea"/>
              </a:rPr>
              <a:t>효율</a:t>
            </a:r>
            <a:endParaRPr lang="en-US" altLang="ko-KR" sz="110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NK </a:t>
            </a:r>
            <a:r>
              <a:rPr lang="ko-KR" altLang="en-US" sz="1100" dirty="0">
                <a:latin typeface="+mn-ea"/>
              </a:rPr>
              <a:t>세포 자동화 시설을 통한 오류 예방 및 배양 데이터 축적에 따른 빅데이터</a:t>
            </a:r>
            <a:r>
              <a:rPr lang="en-US" altLang="ko-KR" sz="1100" dirty="0">
                <a:latin typeface="+mn-ea"/>
              </a:rPr>
              <a:t>, AI </a:t>
            </a:r>
            <a:r>
              <a:rPr lang="ko-KR" altLang="en-US" sz="1100" dirty="0">
                <a:latin typeface="+mn-ea"/>
              </a:rPr>
              <a:t>접목 등으로 고도화 가능</a:t>
            </a:r>
            <a:endParaRPr lang="en-US" altLang="ko-KR" sz="110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NK </a:t>
            </a:r>
            <a:r>
              <a:rPr lang="ko-KR" altLang="en-US" sz="1100" dirty="0">
                <a:latin typeface="+mn-ea"/>
              </a:rPr>
              <a:t>세포 자동배양 시스템을 보급하여 핵심기술의 유출을 방지 및 </a:t>
            </a:r>
            <a:r>
              <a:rPr lang="ko-KR" altLang="en-US" sz="1100" dirty="0" err="1">
                <a:latin typeface="+mn-ea"/>
              </a:rPr>
              <a:t>부원료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부자재 등의 공급으로 </a:t>
            </a:r>
            <a:r>
              <a:rPr lang="ko-KR" altLang="en-US" sz="1100" dirty="0" err="1">
                <a:latin typeface="+mn-ea"/>
              </a:rPr>
              <a:t>밸류체인</a:t>
            </a:r>
            <a:r>
              <a:rPr lang="ko-KR" altLang="en-US" sz="1100" dirty="0">
                <a:latin typeface="+mn-ea"/>
              </a:rPr>
              <a:t> 강화</a:t>
            </a:r>
          </a:p>
        </p:txBody>
      </p:sp>
      <p:sp>
        <p:nvSpPr>
          <p:cNvPr id="21" name="모서리가 둥근 직사각형 11">
            <a:extLst>
              <a:ext uri="{FF2B5EF4-FFF2-40B4-BE49-F238E27FC236}">
                <a16:creationId xmlns:a16="http://schemas.microsoft.com/office/drawing/2014/main" id="{9F8BB6D5-9F07-495E-8065-C1CD66FD88BC}"/>
              </a:ext>
            </a:extLst>
          </p:cNvPr>
          <p:cNvSpPr/>
          <p:nvPr/>
        </p:nvSpPr>
        <p:spPr>
          <a:xfrm>
            <a:off x="271918" y="4829503"/>
            <a:ext cx="1146224" cy="1080000"/>
          </a:xfrm>
          <a:prstGeom prst="roundRect">
            <a:avLst>
              <a:gd name="adj" fmla="val 531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dirty="0">
                <a:solidFill>
                  <a:srgbClr val="43D1A1"/>
                </a:solidFill>
                <a:latin typeface="+mn-ea"/>
              </a:rPr>
              <a:t>세포배양</a:t>
            </a:r>
            <a:endParaRPr lang="en-US" altLang="ko-KR" sz="1400" b="1" dirty="0">
              <a:solidFill>
                <a:srgbClr val="43D1A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400" b="1" dirty="0">
                <a:solidFill>
                  <a:srgbClr val="43D1A1"/>
                </a:solidFill>
                <a:latin typeface="+mn-ea"/>
              </a:rPr>
              <a:t>자동화기술</a:t>
            </a:r>
          </a:p>
        </p:txBody>
      </p:sp>
    </p:spTree>
    <p:extLst>
      <p:ext uri="{BB962C8B-B14F-4D97-AF65-F5344CB8AC3E}">
        <p14:creationId xmlns:p14="http://schemas.microsoft.com/office/powerpoint/2010/main" val="1983184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3DDE0B15-C721-46F0-A409-20C43371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103" y="1645635"/>
            <a:ext cx="3238496" cy="2361106"/>
          </a:xfrm>
          <a:prstGeom prst="rect">
            <a:avLst/>
          </a:prstGeom>
        </p:spPr>
      </p:pic>
      <p:sp>
        <p:nvSpPr>
          <p:cNvPr id="36" name="슬라이드 번호 개체 틀 15">
            <a:extLst>
              <a:ext uri="{FF2B5EF4-FFF2-40B4-BE49-F238E27FC236}">
                <a16:creationId xmlns:a16="http://schemas.microsoft.com/office/drawing/2014/main" id="{C4BF2547-4347-4A41-81E4-C2847C40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D30E32-AA00-421F-9D98-899F90E2FA65}"/>
              </a:ext>
            </a:extLst>
          </p:cNvPr>
          <p:cNvSpPr txBox="1"/>
          <p:nvPr/>
        </p:nvSpPr>
        <p:spPr>
          <a:xfrm>
            <a:off x="537121" y="18758"/>
            <a:ext cx="3716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배양기술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배양기간 대비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수득률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1702FF-D060-4BF0-B84F-0B095F375D53}"/>
              </a:ext>
            </a:extLst>
          </p:cNvPr>
          <p:cNvSpPr/>
          <p:nvPr/>
        </p:nvSpPr>
        <p:spPr>
          <a:xfrm>
            <a:off x="545225" y="749682"/>
            <a:ext cx="8707705" cy="720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9416FF-2100-4DF8-B9C5-F4BD00FF18C9}"/>
              </a:ext>
            </a:extLst>
          </p:cNvPr>
          <p:cNvSpPr txBox="1"/>
          <p:nvPr/>
        </p:nvSpPr>
        <p:spPr>
          <a:xfrm>
            <a:off x="1834754" y="815370"/>
            <a:ext cx="7152492" cy="4785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4383DD"/>
                </a:solidFill>
                <a:latin typeface="+mn-ea"/>
              </a:rPr>
              <a:t>14</a:t>
            </a:r>
            <a:r>
              <a:rPr lang="ko-KR" altLang="en-US" sz="1100" b="1" dirty="0">
                <a:solidFill>
                  <a:srgbClr val="4383DD"/>
                </a:solidFill>
                <a:latin typeface="+mn-ea"/>
              </a:rPr>
              <a:t>일 배양</a:t>
            </a:r>
            <a:r>
              <a:rPr lang="ko-KR" altLang="en-US" sz="1100" dirty="0">
                <a:latin typeface="+mn-ea"/>
              </a:rPr>
              <a:t>으로 목표하는 배양세포 </a:t>
            </a:r>
            <a:r>
              <a:rPr lang="ko-KR" altLang="en-US" sz="1100" dirty="0" err="1">
                <a:latin typeface="+mn-ea"/>
              </a:rPr>
              <a:t>수득률</a:t>
            </a:r>
            <a:r>
              <a:rPr lang="ko-KR" altLang="en-US" sz="1100" dirty="0">
                <a:latin typeface="+mn-ea"/>
              </a:rPr>
              <a:t> 확보</a:t>
            </a:r>
            <a:endParaRPr lang="en-US" altLang="ko-KR" sz="1100" dirty="0">
              <a:latin typeface="+mn-ea"/>
            </a:endParaRPr>
          </a:p>
          <a:p>
            <a:pPr marL="85725" indent="-8572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타사의 경우 </a:t>
            </a:r>
            <a:r>
              <a:rPr lang="en-US" altLang="ko-KR" sz="1100" dirty="0">
                <a:latin typeface="+mn-ea"/>
              </a:rPr>
              <a:t>18 ~ 21</a:t>
            </a:r>
            <a:r>
              <a:rPr lang="ko-KR" altLang="en-US" sz="1100" dirty="0">
                <a:latin typeface="+mn-ea"/>
              </a:rPr>
              <a:t>일 배양 시스템을 운영 중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0" name="모서리가 둥근 직사각형 11">
            <a:extLst>
              <a:ext uri="{FF2B5EF4-FFF2-40B4-BE49-F238E27FC236}">
                <a16:creationId xmlns:a16="http://schemas.microsoft.com/office/drawing/2014/main" id="{5C763D19-9098-4227-BD87-0D14097008BD}"/>
              </a:ext>
            </a:extLst>
          </p:cNvPr>
          <p:cNvSpPr/>
          <p:nvPr/>
        </p:nvSpPr>
        <p:spPr>
          <a:xfrm>
            <a:off x="638554" y="718908"/>
            <a:ext cx="1146224" cy="648000"/>
          </a:xfrm>
          <a:prstGeom prst="roundRect">
            <a:avLst>
              <a:gd name="adj" fmla="val 5310"/>
            </a:avLst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dirty="0" smtClean="0">
                <a:solidFill>
                  <a:srgbClr val="43D1A1"/>
                </a:solidFill>
                <a:latin typeface="+mn-ea"/>
              </a:rPr>
              <a:t>NKCL</a:t>
            </a:r>
            <a:endParaRPr lang="en-US" altLang="ko-KR" sz="1200" b="1" dirty="0">
              <a:solidFill>
                <a:srgbClr val="43D1A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200" b="1" dirty="0">
                <a:solidFill>
                  <a:srgbClr val="43D1A1"/>
                </a:solidFill>
                <a:latin typeface="+mn-ea"/>
              </a:rPr>
              <a:t>배양기술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0158C9A-395C-4EDD-A593-12AEAAB7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08" y="4216601"/>
            <a:ext cx="2853122" cy="203044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2E9322F-478E-41F0-87D1-EE48DCD41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102" y="1842784"/>
            <a:ext cx="740172" cy="540000"/>
          </a:xfrm>
          <a:prstGeom prst="rect">
            <a:avLst/>
          </a:prstGeom>
        </p:spPr>
      </p:pic>
      <p:sp>
        <p:nvSpPr>
          <p:cNvPr id="44" name="사각형: 둥근 모서리 16">
            <a:extLst>
              <a:ext uri="{FF2B5EF4-FFF2-40B4-BE49-F238E27FC236}">
                <a16:creationId xmlns:a16="http://schemas.microsoft.com/office/drawing/2014/main" id="{EDC306F6-C3D1-4D5D-BFBE-D8953DB17DF5}"/>
              </a:ext>
            </a:extLst>
          </p:cNvPr>
          <p:cNvSpPr/>
          <p:nvPr/>
        </p:nvSpPr>
        <p:spPr>
          <a:xfrm>
            <a:off x="8414920" y="1676307"/>
            <a:ext cx="720000" cy="288000"/>
          </a:xfrm>
          <a:prstGeom prst="roundRect">
            <a:avLst>
              <a:gd name="adj" fmla="val 103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Day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17</a:t>
            </a:r>
          </a:p>
        </p:txBody>
      </p:sp>
      <p:sp>
        <p:nvSpPr>
          <p:cNvPr id="45" name="사각형: 둥근 모서리 16">
            <a:extLst>
              <a:ext uri="{FF2B5EF4-FFF2-40B4-BE49-F238E27FC236}">
                <a16:creationId xmlns:a16="http://schemas.microsoft.com/office/drawing/2014/main" id="{C24C116B-5847-476D-96CB-F6FED84E9CD6}"/>
              </a:ext>
            </a:extLst>
          </p:cNvPr>
          <p:cNvSpPr/>
          <p:nvPr/>
        </p:nvSpPr>
        <p:spPr>
          <a:xfrm>
            <a:off x="8414920" y="4152528"/>
            <a:ext cx="720000" cy="288000"/>
          </a:xfrm>
          <a:prstGeom prst="roundRect">
            <a:avLst>
              <a:gd name="adj" fmla="val 103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Day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17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E6059EC-9004-475C-9571-1D25861B4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009" y="4183985"/>
            <a:ext cx="1420800" cy="36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4A1DB84-463D-432C-93AE-D402E7D60C9D}"/>
              </a:ext>
            </a:extLst>
          </p:cNvPr>
          <p:cNvSpPr txBox="1"/>
          <p:nvPr/>
        </p:nvSpPr>
        <p:spPr>
          <a:xfrm>
            <a:off x="4979009" y="4573251"/>
            <a:ext cx="3803294" cy="408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3" indent="-85723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900" i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ref. Cancer(Basel)</a:t>
            </a:r>
          </a:p>
          <a:p>
            <a:pPr algn="just">
              <a:lnSpc>
                <a:spcPct val="120000"/>
              </a:lnSpc>
            </a:pPr>
            <a:r>
              <a:rPr lang="en-US" altLang="ko-KR" sz="900" i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  2021.Nov 22 :5866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05D49D-2A7A-4980-B065-326328C89034}"/>
              </a:ext>
            </a:extLst>
          </p:cNvPr>
          <p:cNvSpPr txBox="1"/>
          <p:nvPr/>
        </p:nvSpPr>
        <p:spPr>
          <a:xfrm>
            <a:off x="5022051" y="2371896"/>
            <a:ext cx="1150991" cy="408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3" indent="-85723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900" i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ref. IR BOOK</a:t>
            </a:r>
          </a:p>
          <a:p>
            <a:pPr algn="just">
              <a:lnSpc>
                <a:spcPct val="120000"/>
              </a:lnSpc>
            </a:pPr>
            <a:r>
              <a:rPr lang="en-US" altLang="ko-KR" sz="900" i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 240109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CFFBCD6-2446-4A21-A202-213E3B614D08}"/>
              </a:ext>
            </a:extLst>
          </p:cNvPr>
          <p:cNvSpPr/>
          <p:nvPr/>
        </p:nvSpPr>
        <p:spPr>
          <a:xfrm>
            <a:off x="8593622" y="343678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41A7E1"/>
                </a:solidFill>
                <a:latin typeface="noto"/>
              </a:rPr>
              <a:t>(Minimum)</a:t>
            </a:r>
            <a:endParaRPr lang="ko-KR" altLang="en-US" sz="1100" b="1" dirty="0">
              <a:solidFill>
                <a:srgbClr val="41A7E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5BA0052-D996-4F99-96FC-FAB87AD8AB00}"/>
              </a:ext>
            </a:extLst>
          </p:cNvPr>
          <p:cNvSpPr/>
          <p:nvPr/>
        </p:nvSpPr>
        <p:spPr>
          <a:xfrm>
            <a:off x="8706976" y="2456544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noto"/>
              </a:rPr>
              <a:t>(Average)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C969B42-0450-4179-A0BB-EB927605A6A6}"/>
              </a:ext>
            </a:extLst>
          </p:cNvPr>
          <p:cNvSpPr/>
          <p:nvPr/>
        </p:nvSpPr>
        <p:spPr>
          <a:xfrm>
            <a:off x="8539119" y="2098449"/>
            <a:ext cx="9012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  <a:latin typeface="noto"/>
              </a:rPr>
              <a:t>(Maximum) 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BE1819-B5F0-4517-9552-DB678471F819}"/>
              </a:ext>
            </a:extLst>
          </p:cNvPr>
          <p:cNvSpPr/>
          <p:nvPr/>
        </p:nvSpPr>
        <p:spPr>
          <a:xfrm rot="16200000">
            <a:off x="5888169" y="2658029"/>
            <a:ext cx="1398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/>
              <a:t>culture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drainage</a:t>
            </a:r>
            <a:endParaRPr lang="ko-KR" altLang="en-US" sz="1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DBF8F0-47B0-430E-9ACF-5D66DB881F6E}"/>
              </a:ext>
            </a:extLst>
          </p:cNvPr>
          <p:cNvSpPr/>
          <p:nvPr/>
        </p:nvSpPr>
        <p:spPr>
          <a:xfrm>
            <a:off x="949955" y="5058857"/>
            <a:ext cx="365129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4383DD"/>
                </a:solidFill>
              </a:rPr>
              <a:t>* </a:t>
            </a:r>
            <a:r>
              <a:rPr lang="ko-KR" altLang="en-US" sz="1200" b="1" dirty="0">
                <a:solidFill>
                  <a:srgbClr val="4383DD"/>
                </a:solidFill>
              </a:rPr>
              <a:t>말기암 환자의 면역세포의 경우에도 </a:t>
            </a:r>
            <a:r>
              <a:rPr lang="en-US" altLang="ko-KR" sz="1200" b="1" dirty="0">
                <a:solidFill>
                  <a:srgbClr val="4383DD"/>
                </a:solidFill>
              </a:rPr>
              <a:t>RK-NKTM Kit</a:t>
            </a:r>
            <a:r>
              <a:rPr lang="ko-KR" altLang="en-US" sz="1200" b="1" dirty="0">
                <a:solidFill>
                  <a:srgbClr val="4383DD"/>
                </a:solidFill>
              </a:rPr>
              <a:t>를 이용하여 </a:t>
            </a:r>
            <a:r>
              <a:rPr lang="en-US" altLang="ko-KR" sz="1200" b="1" dirty="0">
                <a:solidFill>
                  <a:srgbClr val="4383DD"/>
                </a:solidFill>
              </a:rPr>
              <a:t>100</a:t>
            </a:r>
            <a:r>
              <a:rPr lang="ko-KR" altLang="en-US" sz="1200" b="1" dirty="0">
                <a:solidFill>
                  <a:srgbClr val="4383DD"/>
                </a:solidFill>
              </a:rPr>
              <a:t>억 </a:t>
            </a:r>
            <a:r>
              <a:rPr lang="en-US" altLang="ko-KR" sz="1200" b="1" dirty="0">
                <a:solidFill>
                  <a:srgbClr val="4383DD"/>
                </a:solidFill>
              </a:rPr>
              <a:t>~ 400</a:t>
            </a:r>
            <a:r>
              <a:rPr lang="ko-KR" altLang="en-US" sz="1200" b="1" dirty="0" err="1">
                <a:solidFill>
                  <a:srgbClr val="4383DD"/>
                </a:solidFill>
              </a:rPr>
              <a:t>억개의</a:t>
            </a:r>
            <a:r>
              <a:rPr lang="ko-KR" altLang="en-US" sz="1200" b="1" dirty="0">
                <a:solidFill>
                  <a:srgbClr val="4383DD"/>
                </a:solidFill>
              </a:rPr>
              <a:t> 활성화된 </a:t>
            </a:r>
            <a:r>
              <a:rPr lang="en-US" altLang="ko-KR" sz="1200" b="1" dirty="0">
                <a:solidFill>
                  <a:srgbClr val="4383DD"/>
                </a:solidFill>
              </a:rPr>
              <a:t>RK-NKTM </a:t>
            </a:r>
            <a:r>
              <a:rPr lang="ko-KR" altLang="en-US" sz="1200" b="1" dirty="0">
                <a:solidFill>
                  <a:srgbClr val="4383DD"/>
                </a:solidFill>
              </a:rPr>
              <a:t>자가면역세포를 얻을 수 있음</a:t>
            </a:r>
            <a:r>
              <a:rPr lang="en-US" altLang="ko-KR" sz="1200" b="1" dirty="0">
                <a:solidFill>
                  <a:srgbClr val="4383DD"/>
                </a:solidFill>
              </a:rPr>
              <a:t>.</a:t>
            </a:r>
            <a:endParaRPr lang="ko-KR" altLang="en-US" sz="1200" b="1" dirty="0">
              <a:solidFill>
                <a:srgbClr val="4383DD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FD45678-221D-450F-B9BD-1C8FCBD23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23" y="2562206"/>
            <a:ext cx="3986901" cy="2323367"/>
          </a:xfrm>
          <a:prstGeom prst="rect">
            <a:avLst/>
          </a:prstGeom>
        </p:spPr>
      </p:pic>
      <p:sp>
        <p:nvSpPr>
          <p:cNvPr id="64" name="사각형: 둥근 모서리 16">
            <a:extLst>
              <a:ext uri="{FF2B5EF4-FFF2-40B4-BE49-F238E27FC236}">
                <a16:creationId xmlns:a16="http://schemas.microsoft.com/office/drawing/2014/main" id="{8384AA62-9D89-471E-9B8D-6AF00AAF7FD4}"/>
              </a:ext>
            </a:extLst>
          </p:cNvPr>
          <p:cNvSpPr/>
          <p:nvPr/>
        </p:nvSpPr>
        <p:spPr>
          <a:xfrm>
            <a:off x="3805049" y="2735490"/>
            <a:ext cx="720000" cy="288000"/>
          </a:xfrm>
          <a:prstGeom prst="roundRect">
            <a:avLst>
              <a:gd name="adj" fmla="val 103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Day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14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CB0679-EE35-4C28-96B1-8C6B5DAFD90E}"/>
              </a:ext>
            </a:extLst>
          </p:cNvPr>
          <p:cNvSpPr txBox="1"/>
          <p:nvPr/>
        </p:nvSpPr>
        <p:spPr>
          <a:xfrm>
            <a:off x="1152726" y="2157621"/>
            <a:ext cx="2453669" cy="408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3" indent="-8572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900" i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ref. </a:t>
            </a:r>
            <a:r>
              <a:rPr lang="en-US" altLang="ko-KR" sz="900" b="1" i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Pre-clinical trial of NK cell therapy</a:t>
            </a:r>
            <a:br>
              <a:rPr lang="en-US" altLang="ko-KR" sz="900" b="1" i="1" dirty="0">
                <a:solidFill>
                  <a:schemeClr val="bg1">
                    <a:lumMod val="75000"/>
                  </a:schemeClr>
                </a:solidFill>
                <a:latin typeface="+mn-ea"/>
              </a:rPr>
            </a:br>
            <a:r>
              <a:rPr lang="en-US" altLang="ko-KR" sz="900" b="1" i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(2022) </a:t>
            </a:r>
            <a:endParaRPr lang="en-US" altLang="ko-KR" sz="900" i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36EFBD-AF35-45C3-9811-481784A93446}"/>
              </a:ext>
            </a:extLst>
          </p:cNvPr>
          <p:cNvSpPr txBox="1"/>
          <p:nvPr/>
        </p:nvSpPr>
        <p:spPr>
          <a:xfrm>
            <a:off x="7227201" y="1950798"/>
            <a:ext cx="1313119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b="1" dirty="0" err="1">
                <a:solidFill>
                  <a:srgbClr val="C00000"/>
                </a:solidFill>
                <a:latin typeface="+mn-ea"/>
              </a:rPr>
              <a:t>NKcell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Number</a:t>
            </a:r>
            <a:br>
              <a:rPr lang="en-US" altLang="ko-KR" sz="1100" b="1" dirty="0">
                <a:solidFill>
                  <a:srgbClr val="C00000"/>
                </a:solidFill>
                <a:latin typeface="+mn-ea"/>
              </a:rPr>
            </a:br>
            <a:r>
              <a:rPr lang="en-US" altLang="ko-KR" sz="1100" b="1" dirty="0">
                <a:solidFill>
                  <a:srgbClr val="C00000"/>
                </a:solidFill>
                <a:latin typeface="+mn-ea"/>
              </a:rPr>
              <a:t>About 5x10</a:t>
            </a:r>
            <a:r>
              <a:rPr lang="en-US" altLang="ko-KR" sz="1100" b="1" baseline="30000" dirty="0">
                <a:solidFill>
                  <a:srgbClr val="C00000"/>
                </a:solidFill>
                <a:latin typeface="+mn-ea"/>
              </a:rPr>
              <a:t>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84AD50-7E2B-4223-9EF6-F0F3872EB82D}"/>
              </a:ext>
            </a:extLst>
          </p:cNvPr>
          <p:cNvSpPr txBox="1"/>
          <p:nvPr/>
        </p:nvSpPr>
        <p:spPr>
          <a:xfrm>
            <a:off x="1515837" y="2789006"/>
            <a:ext cx="616242" cy="277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100" b="1" dirty="0">
                <a:latin typeface="+mn-ea"/>
              </a:rPr>
              <a:t>Day 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4E1607C-44A6-4681-9D06-89FC9BA2D1D0}"/>
              </a:ext>
            </a:extLst>
          </p:cNvPr>
          <p:cNvSpPr txBox="1"/>
          <p:nvPr/>
        </p:nvSpPr>
        <p:spPr>
          <a:xfrm>
            <a:off x="2545809" y="2793161"/>
            <a:ext cx="736647" cy="275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100" b="1" dirty="0">
                <a:latin typeface="+mn-ea"/>
              </a:rPr>
              <a:t>Day 14</a:t>
            </a:r>
          </a:p>
        </p:txBody>
      </p:sp>
      <p:sp>
        <p:nvSpPr>
          <p:cNvPr id="70" name="화살표: 오른쪽 48">
            <a:extLst>
              <a:ext uri="{FF2B5EF4-FFF2-40B4-BE49-F238E27FC236}">
                <a16:creationId xmlns:a16="http://schemas.microsoft.com/office/drawing/2014/main" id="{D7F2C6C9-48D5-4276-8B92-F0A10B940E6F}"/>
              </a:ext>
            </a:extLst>
          </p:cNvPr>
          <p:cNvSpPr/>
          <p:nvPr/>
        </p:nvSpPr>
        <p:spPr>
          <a:xfrm>
            <a:off x="2216866" y="3315569"/>
            <a:ext cx="178711" cy="17264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58CB7202-54C2-44B1-9B28-378EADF9C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0707" y="3073943"/>
            <a:ext cx="802771" cy="9113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FA71CD1-5310-41D9-8F87-0903A5C83D0E}"/>
              </a:ext>
            </a:extLst>
          </p:cNvPr>
          <p:cNvSpPr txBox="1"/>
          <p:nvPr/>
        </p:nvSpPr>
        <p:spPr>
          <a:xfrm>
            <a:off x="2350874" y="3013601"/>
            <a:ext cx="959503" cy="225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800" b="1" dirty="0">
                <a:solidFill>
                  <a:srgbClr val="C00000"/>
                </a:solidFill>
                <a:latin typeface="+mn-ea"/>
              </a:rPr>
              <a:t>NK 71.16%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87731E43-EDA6-4A70-8AB6-A0377020D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8124" y="3072252"/>
            <a:ext cx="769804" cy="89436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D3DF225E-0FD1-4ACF-AF3D-0E748A743DBD}"/>
              </a:ext>
            </a:extLst>
          </p:cNvPr>
          <p:cNvSpPr txBox="1"/>
          <p:nvPr/>
        </p:nvSpPr>
        <p:spPr>
          <a:xfrm>
            <a:off x="1268668" y="3016652"/>
            <a:ext cx="747846" cy="225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800" b="1" dirty="0">
                <a:solidFill>
                  <a:srgbClr val="C00000"/>
                </a:solidFill>
                <a:latin typeface="+mn-ea"/>
              </a:rPr>
              <a:t>NK 6.69%</a:t>
            </a:r>
          </a:p>
        </p:txBody>
      </p:sp>
      <p:pic>
        <p:nvPicPr>
          <p:cNvPr id="34" name="Picture 2" descr="http://nkclbio.com/data/file/logo.png">
            <a:extLst>
              <a:ext uri="{FF2B5EF4-FFF2-40B4-BE49-F238E27FC236}">
                <a16:creationId xmlns:a16="http://schemas.microsoft.com/office/drawing/2014/main" id="{FCB8B3EE-A83F-4248-A0B4-9B4F740A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065" y="1774380"/>
            <a:ext cx="899284" cy="32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63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5">
            <a:extLst>
              <a:ext uri="{FF2B5EF4-FFF2-40B4-BE49-F238E27FC236}">
                <a16:creationId xmlns:a16="http://schemas.microsoft.com/office/drawing/2014/main" id="{C1A3AB69-B5B7-4BBD-BD62-B92AD760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575" y="6446054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E1117-5B5B-4BF2-AF2A-ED26322409BF}"/>
              </a:ext>
            </a:extLst>
          </p:cNvPr>
          <p:cNvSpPr txBox="1"/>
          <p:nvPr/>
        </p:nvSpPr>
        <p:spPr>
          <a:xfrm>
            <a:off x="331562" y="29075"/>
            <a:ext cx="5466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배양기술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-NK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세포 순도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조절능력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C3A0C0-2500-4DFB-873B-645058E336B1}"/>
              </a:ext>
            </a:extLst>
          </p:cNvPr>
          <p:cNvSpPr/>
          <p:nvPr/>
        </p:nvSpPr>
        <p:spPr>
          <a:xfrm>
            <a:off x="331562" y="855583"/>
            <a:ext cx="9359900" cy="720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59A04-2095-4CDD-95F7-F99A2FE3EC35}"/>
              </a:ext>
            </a:extLst>
          </p:cNvPr>
          <p:cNvSpPr txBox="1"/>
          <p:nvPr/>
        </p:nvSpPr>
        <p:spPr>
          <a:xfrm>
            <a:off x="1621091" y="970625"/>
            <a:ext cx="7977040" cy="4785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배양 후 </a:t>
            </a:r>
            <a:r>
              <a:rPr lang="en-US" altLang="ko-KR" sz="1100" dirty="0">
                <a:latin typeface="+mn-ea"/>
              </a:rPr>
              <a:t>NK </a:t>
            </a:r>
            <a:r>
              <a:rPr lang="ko-KR" altLang="en-US" sz="1100" dirty="0">
                <a:latin typeface="+mn-ea"/>
              </a:rPr>
              <a:t>세포와 </a:t>
            </a:r>
            <a:r>
              <a:rPr lang="en-US" altLang="ko-KR" sz="1100" dirty="0">
                <a:latin typeface="+mn-ea"/>
              </a:rPr>
              <a:t>NKT </a:t>
            </a:r>
            <a:r>
              <a:rPr lang="ko-KR" altLang="en-US" sz="1100" dirty="0">
                <a:latin typeface="+mn-ea"/>
              </a:rPr>
              <a:t>세포를 합한 수득률이 </a:t>
            </a:r>
            <a:r>
              <a:rPr lang="en-US" altLang="ko-KR" sz="1100" dirty="0">
                <a:latin typeface="+mn-ea"/>
              </a:rPr>
              <a:t>12.2 %</a:t>
            </a:r>
            <a:r>
              <a:rPr lang="ko-KR" altLang="en-US" sz="1100" dirty="0">
                <a:latin typeface="+mn-ea"/>
              </a:rPr>
              <a:t>와</a:t>
            </a:r>
            <a:r>
              <a:rPr lang="en-US" altLang="ko-KR" sz="1100" dirty="0">
                <a:latin typeface="+mn-ea"/>
              </a:rPr>
              <a:t> 7.9 %</a:t>
            </a:r>
            <a:r>
              <a:rPr lang="ko-KR" altLang="en-US" sz="1100" dirty="0">
                <a:latin typeface="+mn-ea"/>
              </a:rPr>
              <a:t>에서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73.4%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와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97.7%</a:t>
            </a:r>
            <a:r>
              <a:rPr lang="ko-KR" altLang="en-US" sz="1100" dirty="0">
                <a:latin typeface="+mn-ea"/>
              </a:rPr>
              <a:t>로 비중이 높아짐</a:t>
            </a:r>
            <a:endParaRPr lang="en-US" altLang="ko-KR" sz="1100" dirty="0">
              <a:latin typeface="+mn-ea"/>
            </a:endParaRPr>
          </a:p>
          <a:p>
            <a:pPr marL="85725" indent="-8572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배양 후 상기 세포셀 수는 기존 </a:t>
            </a:r>
            <a:r>
              <a:rPr lang="en-US" altLang="ko-KR" sz="1100" dirty="0">
                <a:latin typeface="+mn-ea"/>
              </a:rPr>
              <a:t>1.28X10</a:t>
            </a:r>
            <a:r>
              <a:rPr lang="en-US" altLang="ko-KR" sz="1100" baseline="30000" dirty="0">
                <a:latin typeface="+mn-ea"/>
              </a:rPr>
              <a:t>7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>
                <a:latin typeface="+mn-ea"/>
              </a:rPr>
              <a:t>3.2X10</a:t>
            </a:r>
            <a:r>
              <a:rPr lang="en-US" altLang="ko-KR" sz="1100" baseline="30000" dirty="0">
                <a:latin typeface="+mn-ea"/>
              </a:rPr>
              <a:t>7 </a:t>
            </a:r>
            <a:r>
              <a:rPr lang="ko-KR" altLang="en-US" sz="1100" dirty="0">
                <a:latin typeface="+mn-ea"/>
              </a:rPr>
              <a:t>에서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6X10</a:t>
            </a:r>
            <a:r>
              <a:rPr lang="en-US" altLang="ko-KR" sz="1100" b="1" baseline="30000" dirty="0">
                <a:solidFill>
                  <a:srgbClr val="0070C0"/>
                </a:solidFill>
                <a:latin typeface="+mn-ea"/>
              </a:rPr>
              <a:t>9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와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12X10</a:t>
            </a:r>
            <a:r>
              <a:rPr lang="en-US" altLang="ko-KR" sz="1100" b="1" baseline="30000" dirty="0">
                <a:solidFill>
                  <a:srgbClr val="0070C0"/>
                </a:solidFill>
                <a:latin typeface="+mn-ea"/>
              </a:rPr>
              <a:t>9 </a:t>
            </a:r>
            <a:r>
              <a:rPr lang="ko-KR" altLang="en-US" sz="1100" dirty="0">
                <a:latin typeface="+mn-ea"/>
              </a:rPr>
              <a:t>로 높은 수득률을 보임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8EFE5DB5-AEFD-49BD-B957-BA34337CE540}"/>
              </a:ext>
            </a:extLst>
          </p:cNvPr>
          <p:cNvSpPr/>
          <p:nvPr/>
        </p:nvSpPr>
        <p:spPr>
          <a:xfrm>
            <a:off x="424891" y="865455"/>
            <a:ext cx="1146224" cy="648000"/>
          </a:xfrm>
          <a:prstGeom prst="roundRect">
            <a:avLst>
              <a:gd name="adj" fmla="val 5310"/>
            </a:avLst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dirty="0">
                <a:solidFill>
                  <a:srgbClr val="43D1A1"/>
                </a:solidFill>
                <a:latin typeface="+mn-ea"/>
              </a:rPr>
              <a:t>NKCL</a:t>
            </a:r>
            <a:br>
              <a:rPr lang="en-US" altLang="ko-KR" sz="1200" b="1" dirty="0">
                <a:solidFill>
                  <a:srgbClr val="43D1A1"/>
                </a:solidFill>
                <a:latin typeface="+mn-ea"/>
              </a:rPr>
            </a:br>
            <a:r>
              <a:rPr lang="ko-KR" altLang="en-US" sz="1200" b="1" dirty="0">
                <a:solidFill>
                  <a:srgbClr val="43D1A1"/>
                </a:solidFill>
                <a:latin typeface="+mn-ea"/>
              </a:rPr>
              <a:t>배양기술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A339335-C247-4653-952B-A02D3D9D2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62" y="1973100"/>
            <a:ext cx="9305139" cy="405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09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15">
            <a:extLst>
              <a:ext uri="{FF2B5EF4-FFF2-40B4-BE49-F238E27FC236}">
                <a16:creationId xmlns:a16="http://schemas.microsoft.com/office/drawing/2014/main" id="{957ABD7A-3E2E-4B6F-8DAD-0FB7C87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624A3D-7A02-4611-8346-B14D011AD7A7}"/>
              </a:ext>
            </a:extLst>
          </p:cNvPr>
          <p:cNvSpPr txBox="1"/>
          <p:nvPr/>
        </p:nvSpPr>
        <p:spPr>
          <a:xfrm>
            <a:off x="276876" y="26571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배양기술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세포활성화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D1500B-8A95-47C4-82B1-367EF5B37765}"/>
              </a:ext>
            </a:extLst>
          </p:cNvPr>
          <p:cNvSpPr txBox="1"/>
          <p:nvPr/>
        </p:nvSpPr>
        <p:spPr>
          <a:xfrm>
            <a:off x="847724" y="635923"/>
            <a:ext cx="8210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환자를 대상으로 배양 회차가 진행될 수록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NK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세포 증가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및 활성화 입증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4D916DC-02F0-4964-90B2-D67A0C5D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1" y="1472859"/>
            <a:ext cx="1917161" cy="18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FE8394D-3768-420C-AC1F-92C03C51A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898" y="1472860"/>
            <a:ext cx="1906825" cy="18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2B65195-2FF1-4DED-A278-F2707061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52" y="1482833"/>
            <a:ext cx="1932743" cy="180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62A6D5C-F2AF-41A1-8E6D-77EC882A7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121" y="1472860"/>
            <a:ext cx="1911835" cy="180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ADBF06C-1788-46BA-856E-39ACDD63C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02" y="3956662"/>
            <a:ext cx="1202702" cy="11260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0857420-7D5C-4095-ABBC-B20FC7575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771" y="3956662"/>
            <a:ext cx="1202930" cy="112607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1EFED83-FC60-4158-9512-8323CA4672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27" y="5082738"/>
            <a:ext cx="1199371" cy="112607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2E3793E-0BB9-4DED-BDC1-A94852346C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5922" y="5116891"/>
            <a:ext cx="1202477" cy="1126076"/>
          </a:xfrm>
          <a:prstGeom prst="rect">
            <a:avLst/>
          </a:prstGeom>
        </p:spPr>
      </p:pic>
      <p:sp>
        <p:nvSpPr>
          <p:cNvPr id="54" name="사각형: 둥근 모서리 16">
            <a:extLst>
              <a:ext uri="{FF2B5EF4-FFF2-40B4-BE49-F238E27FC236}">
                <a16:creationId xmlns:a16="http://schemas.microsoft.com/office/drawing/2014/main" id="{ED4C2E1E-F34F-4E86-94E0-A7E6CD11746F}"/>
              </a:ext>
            </a:extLst>
          </p:cNvPr>
          <p:cNvSpPr/>
          <p:nvPr/>
        </p:nvSpPr>
        <p:spPr>
          <a:xfrm>
            <a:off x="350146" y="3285801"/>
            <a:ext cx="1800000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1st Culture – NK 9.68 %</a:t>
            </a:r>
          </a:p>
        </p:txBody>
      </p:sp>
      <p:sp>
        <p:nvSpPr>
          <p:cNvPr id="55" name="사각형: 둥근 모서리 16">
            <a:extLst>
              <a:ext uri="{FF2B5EF4-FFF2-40B4-BE49-F238E27FC236}">
                <a16:creationId xmlns:a16="http://schemas.microsoft.com/office/drawing/2014/main" id="{C024B195-2D9A-4294-B7EF-201773A5D771}"/>
              </a:ext>
            </a:extLst>
          </p:cNvPr>
          <p:cNvSpPr/>
          <p:nvPr/>
        </p:nvSpPr>
        <p:spPr>
          <a:xfrm>
            <a:off x="2816301" y="3285802"/>
            <a:ext cx="1800000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2nd Culture – NK 17.62</a:t>
            </a:r>
          </a:p>
        </p:txBody>
      </p:sp>
      <p:sp>
        <p:nvSpPr>
          <p:cNvPr id="56" name="사각형: 둥근 모서리 16">
            <a:extLst>
              <a:ext uri="{FF2B5EF4-FFF2-40B4-BE49-F238E27FC236}">
                <a16:creationId xmlns:a16="http://schemas.microsoft.com/office/drawing/2014/main" id="{F84DD763-F05B-46C8-B075-5094875DAB83}"/>
              </a:ext>
            </a:extLst>
          </p:cNvPr>
          <p:cNvSpPr/>
          <p:nvPr/>
        </p:nvSpPr>
        <p:spPr>
          <a:xfrm>
            <a:off x="5295415" y="3285802"/>
            <a:ext cx="1800000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3rd Culture – NK 43.94</a:t>
            </a:r>
          </a:p>
        </p:txBody>
      </p:sp>
      <p:sp>
        <p:nvSpPr>
          <p:cNvPr id="57" name="사각형: 둥근 모서리 16">
            <a:extLst>
              <a:ext uri="{FF2B5EF4-FFF2-40B4-BE49-F238E27FC236}">
                <a16:creationId xmlns:a16="http://schemas.microsoft.com/office/drawing/2014/main" id="{ACC78C21-ECEC-4FB1-869F-13EC24E53A88}"/>
              </a:ext>
            </a:extLst>
          </p:cNvPr>
          <p:cNvSpPr/>
          <p:nvPr/>
        </p:nvSpPr>
        <p:spPr>
          <a:xfrm>
            <a:off x="7777033" y="3268180"/>
            <a:ext cx="1800000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4th Culture – NK 84.89  </a:t>
            </a:r>
          </a:p>
        </p:txBody>
      </p:sp>
      <p:sp>
        <p:nvSpPr>
          <p:cNvPr id="58" name="사각형: 둥근 모서리 16">
            <a:extLst>
              <a:ext uri="{FF2B5EF4-FFF2-40B4-BE49-F238E27FC236}">
                <a16:creationId xmlns:a16="http://schemas.microsoft.com/office/drawing/2014/main" id="{031D68F9-57D0-4ABE-AFD2-715E246D9049}"/>
              </a:ext>
            </a:extLst>
          </p:cNvPr>
          <p:cNvSpPr/>
          <p:nvPr/>
        </p:nvSpPr>
        <p:spPr>
          <a:xfrm>
            <a:off x="350502" y="4714727"/>
            <a:ext cx="1184087" cy="18288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5th Culture</a:t>
            </a:r>
          </a:p>
        </p:txBody>
      </p:sp>
      <p:sp>
        <p:nvSpPr>
          <p:cNvPr id="59" name="사각형: 둥근 모서리 16">
            <a:extLst>
              <a:ext uri="{FF2B5EF4-FFF2-40B4-BE49-F238E27FC236}">
                <a16:creationId xmlns:a16="http://schemas.microsoft.com/office/drawing/2014/main" id="{944C44F8-68F0-423C-906D-30CCBE22E2D1}"/>
              </a:ext>
            </a:extLst>
          </p:cNvPr>
          <p:cNvSpPr/>
          <p:nvPr/>
        </p:nvSpPr>
        <p:spPr>
          <a:xfrm>
            <a:off x="1729498" y="4714727"/>
            <a:ext cx="1184087" cy="18288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6th Culture</a:t>
            </a:r>
          </a:p>
        </p:txBody>
      </p:sp>
      <p:sp>
        <p:nvSpPr>
          <p:cNvPr id="60" name="사각형: 둥근 모서리 16">
            <a:extLst>
              <a:ext uri="{FF2B5EF4-FFF2-40B4-BE49-F238E27FC236}">
                <a16:creationId xmlns:a16="http://schemas.microsoft.com/office/drawing/2014/main" id="{421AF848-2967-4C32-BF17-D70227EE80B3}"/>
              </a:ext>
            </a:extLst>
          </p:cNvPr>
          <p:cNvSpPr/>
          <p:nvPr/>
        </p:nvSpPr>
        <p:spPr>
          <a:xfrm>
            <a:off x="350501" y="5840803"/>
            <a:ext cx="1184087" cy="18288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7th Culture </a:t>
            </a:r>
          </a:p>
        </p:txBody>
      </p:sp>
      <p:sp>
        <p:nvSpPr>
          <p:cNvPr id="61" name="사각형: 둥근 모서리 16">
            <a:extLst>
              <a:ext uri="{FF2B5EF4-FFF2-40B4-BE49-F238E27FC236}">
                <a16:creationId xmlns:a16="http://schemas.microsoft.com/office/drawing/2014/main" id="{7051F5FB-2F0C-4659-8E7D-25E0DFD5698A}"/>
              </a:ext>
            </a:extLst>
          </p:cNvPr>
          <p:cNvSpPr/>
          <p:nvPr/>
        </p:nvSpPr>
        <p:spPr>
          <a:xfrm>
            <a:off x="1654121" y="5840803"/>
            <a:ext cx="1184087" cy="18288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8th Culture</a:t>
            </a:r>
          </a:p>
        </p:txBody>
      </p:sp>
      <p:sp>
        <p:nvSpPr>
          <p:cNvPr id="62" name="사각형: 둥근 모서리 16">
            <a:extLst>
              <a:ext uri="{FF2B5EF4-FFF2-40B4-BE49-F238E27FC236}">
                <a16:creationId xmlns:a16="http://schemas.microsoft.com/office/drawing/2014/main" id="{72ACBD2C-A774-4BDF-9F90-71A3CBF96AFE}"/>
              </a:ext>
            </a:extLst>
          </p:cNvPr>
          <p:cNvSpPr/>
          <p:nvPr/>
        </p:nvSpPr>
        <p:spPr>
          <a:xfrm>
            <a:off x="350146" y="1714930"/>
            <a:ext cx="720000" cy="288000"/>
          </a:xfrm>
          <a:prstGeom prst="roundRect">
            <a:avLst>
              <a:gd name="adj" fmla="val 10313"/>
            </a:avLst>
          </a:prstGeom>
          <a:solidFill>
            <a:srgbClr val="3366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NK Cell</a:t>
            </a:r>
          </a:p>
        </p:txBody>
      </p:sp>
      <p:sp>
        <p:nvSpPr>
          <p:cNvPr id="63" name="사각형: 둥근 모서리 16">
            <a:extLst>
              <a:ext uri="{FF2B5EF4-FFF2-40B4-BE49-F238E27FC236}">
                <a16:creationId xmlns:a16="http://schemas.microsoft.com/office/drawing/2014/main" id="{7B53874B-4B1E-4F3A-B61F-2DD3B9CEB410}"/>
              </a:ext>
            </a:extLst>
          </p:cNvPr>
          <p:cNvSpPr/>
          <p:nvPr/>
        </p:nvSpPr>
        <p:spPr>
          <a:xfrm>
            <a:off x="1569347" y="2727437"/>
            <a:ext cx="720000" cy="288000"/>
          </a:xfrm>
          <a:prstGeom prst="roundRect">
            <a:avLst>
              <a:gd name="adj" fmla="val 10313"/>
            </a:avLst>
          </a:prstGeom>
          <a:solidFill>
            <a:srgbClr val="3366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T Cell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B97191A-EDC6-4AA2-AEB8-25974C1BE3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6212" y="4190344"/>
            <a:ext cx="3056744" cy="183023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E69B734-0EE8-4AE7-80E4-E0EA28001C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4654" y="4201911"/>
            <a:ext cx="3056744" cy="1830234"/>
          </a:xfrm>
          <a:prstGeom prst="rect">
            <a:avLst/>
          </a:prstGeom>
        </p:spPr>
      </p:pic>
      <p:sp>
        <p:nvSpPr>
          <p:cNvPr id="66" name="사각형: 둥근 모서리 16">
            <a:extLst>
              <a:ext uri="{FF2B5EF4-FFF2-40B4-BE49-F238E27FC236}">
                <a16:creationId xmlns:a16="http://schemas.microsoft.com/office/drawing/2014/main" id="{7381C9EB-D928-4EA8-8E06-4A6694BFF2F6}"/>
              </a:ext>
            </a:extLst>
          </p:cNvPr>
          <p:cNvSpPr/>
          <p:nvPr/>
        </p:nvSpPr>
        <p:spPr>
          <a:xfrm>
            <a:off x="4509052" y="4190343"/>
            <a:ext cx="977348" cy="315423"/>
          </a:xfrm>
          <a:prstGeom prst="roundRect">
            <a:avLst>
              <a:gd name="adj" fmla="val 103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NK cell (%)</a:t>
            </a:r>
          </a:p>
        </p:txBody>
      </p:sp>
      <p:sp>
        <p:nvSpPr>
          <p:cNvPr id="67" name="사각형: 둥근 모서리 16">
            <a:extLst>
              <a:ext uri="{FF2B5EF4-FFF2-40B4-BE49-F238E27FC236}">
                <a16:creationId xmlns:a16="http://schemas.microsoft.com/office/drawing/2014/main" id="{5D67BB21-ED19-4194-A8B7-FBF4C2566AA5}"/>
              </a:ext>
            </a:extLst>
          </p:cNvPr>
          <p:cNvSpPr/>
          <p:nvPr/>
        </p:nvSpPr>
        <p:spPr>
          <a:xfrm>
            <a:off x="7161795" y="4190343"/>
            <a:ext cx="1896479" cy="315423"/>
          </a:xfrm>
          <a:prstGeom prst="roundRect">
            <a:avLst>
              <a:gd name="adj" fmla="val 103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Cell Number (100 Million)</a:t>
            </a:r>
          </a:p>
        </p:txBody>
      </p:sp>
    </p:spTree>
    <p:extLst>
      <p:ext uri="{BB962C8B-B14F-4D97-AF65-F5344CB8AC3E}">
        <p14:creationId xmlns:p14="http://schemas.microsoft.com/office/powerpoint/2010/main" val="240799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오른쪽 화살표 60"/>
          <p:cNvSpPr/>
          <p:nvPr/>
        </p:nvSpPr>
        <p:spPr>
          <a:xfrm rot="5400000">
            <a:off x="6912979" y="2666633"/>
            <a:ext cx="3760849" cy="577432"/>
          </a:xfrm>
          <a:prstGeom prst="rightArrow">
            <a:avLst>
              <a:gd name="adj1" fmla="val 50000"/>
              <a:gd name="adj2" fmla="val 30205"/>
            </a:avLst>
          </a:prstGeom>
          <a:solidFill>
            <a:srgbClr val="2683C6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sz="1400" b="1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4" name="오른쪽 화살표 23"/>
          <p:cNvSpPr/>
          <p:nvPr/>
        </p:nvSpPr>
        <p:spPr>
          <a:xfrm rot="5400000">
            <a:off x="-839974" y="3079204"/>
            <a:ext cx="4510964" cy="577432"/>
          </a:xfrm>
          <a:prstGeom prst="rightArrow">
            <a:avLst>
              <a:gd name="adj1" fmla="val 50000"/>
              <a:gd name="adj2" fmla="val 30205"/>
            </a:avLst>
          </a:prstGeom>
          <a:solidFill>
            <a:srgbClr val="2683C6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sz="1400" b="1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"/>
          <a:stretch/>
        </p:blipFill>
        <p:spPr>
          <a:xfrm>
            <a:off x="649206" y="2766065"/>
            <a:ext cx="1551455" cy="10809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4"/>
          <a:stretch/>
        </p:blipFill>
        <p:spPr>
          <a:xfrm>
            <a:off x="644035" y="4092011"/>
            <a:ext cx="1556622" cy="108756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3"/>
          <a:stretch/>
        </p:blipFill>
        <p:spPr>
          <a:xfrm>
            <a:off x="657014" y="1418777"/>
            <a:ext cx="1543647" cy="1080000"/>
          </a:xfrm>
          <a:prstGeom prst="rect">
            <a:avLst/>
          </a:prstGeom>
        </p:spPr>
      </p:pic>
      <p:sp>
        <p:nvSpPr>
          <p:cNvPr id="28" name="순서도: 대체 처리 27"/>
          <p:cNvSpPr/>
          <p:nvPr/>
        </p:nvSpPr>
        <p:spPr>
          <a:xfrm>
            <a:off x="493135" y="1297938"/>
            <a:ext cx="481658" cy="306112"/>
          </a:xfrm>
          <a:prstGeom prst="flowChartAlternateProcess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1</a:t>
            </a:r>
            <a:endParaRPr lang="ko-KR" altLang="en-US" sz="1600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순서도: 대체 처리 28"/>
          <p:cNvSpPr/>
          <p:nvPr/>
        </p:nvSpPr>
        <p:spPr>
          <a:xfrm>
            <a:off x="514141" y="2636719"/>
            <a:ext cx="481658" cy="306112"/>
          </a:xfrm>
          <a:prstGeom prst="flowChartAlternateProcess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2</a:t>
            </a:r>
            <a:endParaRPr lang="ko-KR" altLang="en-US" sz="1600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0" name="순서도: 대체 처리 29"/>
          <p:cNvSpPr/>
          <p:nvPr/>
        </p:nvSpPr>
        <p:spPr>
          <a:xfrm>
            <a:off x="514141" y="3954521"/>
            <a:ext cx="481658" cy="306112"/>
          </a:xfrm>
          <a:prstGeom prst="flowChartAlternateProcess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3</a:t>
            </a:r>
            <a:endParaRPr lang="ko-KR" altLang="en-US" sz="1600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331" y="1429896"/>
            <a:ext cx="2739443" cy="2233692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974798" y="4440110"/>
            <a:ext cx="370387" cy="370387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684179" y="4458714"/>
            <a:ext cx="370387" cy="370387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456111" y="4525607"/>
            <a:ext cx="444882" cy="220362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 rot="19612247">
            <a:off x="1266975" y="4812982"/>
            <a:ext cx="444883" cy="220363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ko-KR" altLang="en-US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372856" y="3892418"/>
            <a:ext cx="5717015" cy="661357"/>
          </a:xfrm>
          <a:prstGeom prst="roundRect">
            <a:avLst>
              <a:gd name="adj" fmla="val 6489"/>
            </a:avLst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kern="0" dirty="0">
                <a:solidFill>
                  <a:srgbClr val="C00000"/>
                </a:solidFill>
                <a:latin typeface="맑은 고딕" panose="020B0503020000020004" pitchFamily="50" charset="-127"/>
              </a:rPr>
              <a:t>배양 전</a:t>
            </a:r>
            <a:r>
              <a:rPr lang="en-US" altLang="ko-KR" sz="1600" b="1" kern="0" dirty="0">
                <a:solidFill>
                  <a:srgbClr val="C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600" b="1" kern="0" dirty="0">
                <a:solidFill>
                  <a:srgbClr val="C00000"/>
                </a:solidFill>
                <a:latin typeface="맑은 고딕" panose="020B0503020000020004" pitchFamily="50" charset="-127"/>
              </a:rPr>
              <a:t>후 데이터 공개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3050" y="651338"/>
            <a:ext cx="9359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배양 후 데이터를 공개할 수 있어서 높은 신뢰도를 제공하는 배양기술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endParaRPr lang="ko-KR" altLang="en-US" sz="16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20" y="1429896"/>
            <a:ext cx="2225158" cy="222515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88" y="3418703"/>
            <a:ext cx="891261" cy="89126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88" y="1421820"/>
            <a:ext cx="885855" cy="88585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88" y="2416560"/>
            <a:ext cx="889782" cy="889782"/>
          </a:xfrm>
          <a:prstGeom prst="rect">
            <a:avLst/>
          </a:prstGeom>
        </p:spPr>
      </p:pic>
      <p:sp>
        <p:nvSpPr>
          <p:cNvPr id="62" name="순서도: 대체 처리 61"/>
          <p:cNvSpPr/>
          <p:nvPr/>
        </p:nvSpPr>
        <p:spPr>
          <a:xfrm>
            <a:off x="9062171" y="1272456"/>
            <a:ext cx="481658" cy="306112"/>
          </a:xfrm>
          <a:prstGeom prst="flowChartAlternateProcess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1</a:t>
            </a:r>
            <a:endParaRPr lang="ko-KR" altLang="en-US" sz="1600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3" name="순서도: 대체 처리 62"/>
          <p:cNvSpPr/>
          <p:nvPr/>
        </p:nvSpPr>
        <p:spPr>
          <a:xfrm>
            <a:off x="9083177" y="2334501"/>
            <a:ext cx="481658" cy="306112"/>
          </a:xfrm>
          <a:prstGeom prst="flowChartAlternateProcess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2</a:t>
            </a:r>
            <a:endParaRPr lang="ko-KR" altLang="en-US" sz="1600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4" name="순서도: 대체 처리 63"/>
          <p:cNvSpPr/>
          <p:nvPr/>
        </p:nvSpPr>
        <p:spPr>
          <a:xfrm>
            <a:off x="9083177" y="3363983"/>
            <a:ext cx="481658" cy="306112"/>
          </a:xfrm>
          <a:prstGeom prst="flowChartAlternateProcess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600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3</a:t>
            </a:r>
            <a:endParaRPr lang="ko-KR" altLang="en-US" sz="1600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99319" y="4013921"/>
            <a:ext cx="254937" cy="25493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8355830" y="2906047"/>
            <a:ext cx="239026" cy="23902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오른쪽 화살표 49"/>
          <p:cNvSpPr/>
          <p:nvPr/>
        </p:nvSpPr>
        <p:spPr>
          <a:xfrm rot="18323708">
            <a:off x="8203730" y="4331982"/>
            <a:ext cx="306212" cy="1516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8265133" y="3614260"/>
            <a:ext cx="239026" cy="23902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5162" y="4707886"/>
            <a:ext cx="1082095" cy="14944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56FFA41-47CC-4D95-9DC8-0F6CD8F86D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51" y="4703901"/>
            <a:ext cx="1084705" cy="1498403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1526F973-16A9-49E7-9990-EC25CBC304F3}"/>
              </a:ext>
            </a:extLst>
          </p:cNvPr>
          <p:cNvGrpSpPr/>
          <p:nvPr/>
        </p:nvGrpSpPr>
        <p:grpSpPr>
          <a:xfrm>
            <a:off x="4660736" y="4704160"/>
            <a:ext cx="1032871" cy="1498144"/>
            <a:chOff x="285750" y="440502"/>
            <a:chExt cx="3679882" cy="5274498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25A0C81-62A6-4089-ABEA-6CBA040E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5750" y="440502"/>
              <a:ext cx="3679882" cy="5274498"/>
            </a:xfrm>
            <a:prstGeom prst="rect">
              <a:avLst/>
            </a:prstGeom>
          </p:spPr>
        </p:pic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93AE35D5-2CAC-4E49-8489-15070B6CD2A2}"/>
                </a:ext>
              </a:extLst>
            </p:cNvPr>
            <p:cNvSpPr/>
            <p:nvPr/>
          </p:nvSpPr>
          <p:spPr>
            <a:xfrm>
              <a:off x="1066800" y="1242060"/>
              <a:ext cx="228600" cy="76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2DC83628-568E-4FAD-A815-BD299EB415FB}"/>
                </a:ext>
              </a:extLst>
            </p:cNvPr>
            <p:cNvSpPr/>
            <p:nvPr/>
          </p:nvSpPr>
          <p:spPr>
            <a:xfrm>
              <a:off x="2651760" y="1242060"/>
              <a:ext cx="967740" cy="76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F848F89-D9CE-474D-8776-C2F0D0FD7BB2}"/>
              </a:ext>
            </a:extLst>
          </p:cNvPr>
          <p:cNvGrpSpPr/>
          <p:nvPr/>
        </p:nvGrpSpPr>
        <p:grpSpPr>
          <a:xfrm>
            <a:off x="3534545" y="4734084"/>
            <a:ext cx="1005028" cy="1472578"/>
            <a:chOff x="8186792" y="490157"/>
            <a:chExt cx="3455929" cy="5224843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2FF96032-DDF7-4EFC-BD60-3A3EDB89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86792" y="490157"/>
              <a:ext cx="3455929" cy="5224843"/>
            </a:xfrm>
            <a:prstGeom prst="rect">
              <a:avLst/>
            </a:prstGeom>
          </p:spPr>
        </p:pic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D3443C7A-E77E-4F96-964D-7B374B2134F8}"/>
                </a:ext>
              </a:extLst>
            </p:cNvPr>
            <p:cNvSpPr/>
            <p:nvPr/>
          </p:nvSpPr>
          <p:spPr>
            <a:xfrm>
              <a:off x="8770620" y="1264920"/>
              <a:ext cx="228600" cy="76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B2AB0D0C-6E8F-4127-8738-8121EF56D4D3}"/>
                </a:ext>
              </a:extLst>
            </p:cNvPr>
            <p:cNvSpPr/>
            <p:nvPr/>
          </p:nvSpPr>
          <p:spPr>
            <a:xfrm>
              <a:off x="10321023" y="1264920"/>
              <a:ext cx="967740" cy="76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4DEFAEE-B301-491D-942E-9356FC569892}"/>
              </a:ext>
            </a:extLst>
          </p:cNvPr>
          <p:cNvGrpSpPr/>
          <p:nvPr/>
        </p:nvGrpSpPr>
        <p:grpSpPr>
          <a:xfrm>
            <a:off x="6982400" y="4713139"/>
            <a:ext cx="1070037" cy="1489165"/>
            <a:chOff x="4068121" y="490157"/>
            <a:chExt cx="3643010" cy="5224843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A06D7AE-DD75-4FC1-AA59-33F49E6A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68121" y="490157"/>
              <a:ext cx="3643010" cy="5224843"/>
            </a:xfrm>
            <a:prstGeom prst="rect">
              <a:avLst/>
            </a:prstGeom>
          </p:spPr>
        </p:pic>
        <p:sp>
          <p:nvSpPr>
            <p:cNvPr id="56" name="모서리가 둥근 직사각형 56">
              <a:extLst>
                <a:ext uri="{FF2B5EF4-FFF2-40B4-BE49-F238E27FC236}">
                  <a16:creationId xmlns:a16="http://schemas.microsoft.com/office/drawing/2014/main" id="{788FD4D0-2B38-4488-8511-1B29EF1EC749}"/>
                </a:ext>
              </a:extLst>
            </p:cNvPr>
            <p:cNvSpPr/>
            <p:nvPr/>
          </p:nvSpPr>
          <p:spPr>
            <a:xfrm>
              <a:off x="4831080" y="1272540"/>
              <a:ext cx="228600" cy="76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모서리가 둥근 직사각형 57">
              <a:extLst>
                <a:ext uri="{FF2B5EF4-FFF2-40B4-BE49-F238E27FC236}">
                  <a16:creationId xmlns:a16="http://schemas.microsoft.com/office/drawing/2014/main" id="{F992D000-E373-4D35-86F2-1465CEBECD41}"/>
                </a:ext>
              </a:extLst>
            </p:cNvPr>
            <p:cNvSpPr/>
            <p:nvPr/>
          </p:nvSpPr>
          <p:spPr>
            <a:xfrm>
              <a:off x="6411963" y="1264920"/>
              <a:ext cx="967740" cy="76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7801684-AE9F-4FC6-8EB0-254E4E36E201}"/>
              </a:ext>
            </a:extLst>
          </p:cNvPr>
          <p:cNvSpPr txBox="1"/>
          <p:nvPr/>
        </p:nvSpPr>
        <p:spPr>
          <a:xfrm>
            <a:off x="276876" y="26571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배양기술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세포활성화</a:t>
            </a:r>
          </a:p>
        </p:txBody>
      </p:sp>
    </p:spTree>
    <p:extLst>
      <p:ext uri="{BB962C8B-B14F-4D97-AF65-F5344CB8AC3E}">
        <p14:creationId xmlns:p14="http://schemas.microsoft.com/office/powerpoint/2010/main" val="37742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142" y="6439118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382286" y="21283"/>
            <a:ext cx="368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Disclaimer 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1B4885-1A50-4D04-B82B-0343D1032275}"/>
              </a:ext>
            </a:extLst>
          </p:cNvPr>
          <p:cNvSpPr/>
          <p:nvPr/>
        </p:nvSpPr>
        <p:spPr>
          <a:xfrm>
            <a:off x="545256" y="1100221"/>
            <a:ext cx="8900496" cy="376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0" indent="-180975" algn="just">
              <a:lnSpc>
                <a:spcPct val="120000"/>
              </a:lnSpc>
            </a:pPr>
            <a:r>
              <a:rPr lang="ko-KR" altLang="en-US" sz="1250" dirty="0">
                <a:latin typeface="+mj-ea"/>
                <a:ea typeface="+mj-ea"/>
              </a:rPr>
              <a:t>       본 자료는 투자자들을 대상으로 실시되는 </a:t>
            </a:r>
            <a:r>
              <a:rPr lang="en-US" altLang="ko-KR" sz="1250" dirty="0">
                <a:latin typeface="+mj-ea"/>
                <a:ea typeface="+mj-ea"/>
              </a:rPr>
              <a:t>IR</a:t>
            </a:r>
            <a:r>
              <a:rPr lang="ko-KR" altLang="en-US" sz="1250" dirty="0">
                <a:latin typeface="+mj-ea"/>
                <a:ea typeface="+mj-ea"/>
              </a:rPr>
              <a:t> </a:t>
            </a:r>
            <a:r>
              <a:rPr lang="ko-KR" altLang="en-US" sz="1250" dirty="0" err="1">
                <a:latin typeface="+mj-ea"/>
                <a:ea typeface="+mj-ea"/>
              </a:rPr>
              <a:t>Presentation</a:t>
            </a:r>
            <a:r>
              <a:rPr lang="ko-KR" altLang="en-US" sz="1250" dirty="0">
                <a:latin typeface="+mj-ea"/>
                <a:ea typeface="+mj-ea"/>
              </a:rPr>
              <a:t> 에서의 정보 제공을 목적으로 </a:t>
            </a:r>
            <a:r>
              <a:rPr lang="en-US" altLang="ko-KR" sz="1250" dirty="0">
                <a:latin typeface="+mj-ea"/>
                <a:ea typeface="+mj-ea"/>
              </a:rPr>
              <a:t>(</a:t>
            </a:r>
            <a:r>
              <a:rPr lang="ko-KR" altLang="en-US" sz="1250" dirty="0">
                <a:latin typeface="+mj-ea"/>
                <a:ea typeface="+mj-ea"/>
              </a:rPr>
              <a:t>주</a:t>
            </a:r>
            <a:r>
              <a:rPr lang="en-US" altLang="ko-KR" sz="1250" dirty="0">
                <a:latin typeface="+mj-ea"/>
                <a:ea typeface="+mj-ea"/>
              </a:rPr>
              <a:t>)</a:t>
            </a:r>
            <a:r>
              <a:rPr lang="ko-KR" altLang="en-US" sz="1250" dirty="0" err="1">
                <a:latin typeface="+mj-ea"/>
                <a:ea typeface="+mj-ea"/>
              </a:rPr>
              <a:t>엔케이씨엘바이오그룹</a:t>
            </a:r>
            <a:r>
              <a:rPr lang="ko-KR" altLang="en-US" sz="1250" dirty="0">
                <a:latin typeface="+mj-ea"/>
                <a:ea typeface="+mj-ea"/>
              </a:rPr>
              <a:t>(이하 “회사”)에 의해 작성되었으며</a:t>
            </a:r>
            <a:r>
              <a:rPr lang="en-US" altLang="ko-KR" sz="1250" dirty="0">
                <a:latin typeface="+mj-ea"/>
                <a:ea typeface="+mj-ea"/>
              </a:rPr>
              <a:t>,</a:t>
            </a:r>
            <a:r>
              <a:rPr lang="ko-KR" altLang="en-US" sz="1250" dirty="0">
                <a:latin typeface="+mj-ea"/>
                <a:ea typeface="+mj-ea"/>
              </a:rPr>
              <a:t> 본 자료의 무단 반출, 복사 또는 타인에 대한 재배포는 금지됨을 알려드리는 바입니다</a:t>
            </a:r>
            <a:r>
              <a:rPr lang="en-US" altLang="ko-KR" sz="1250" dirty="0">
                <a:latin typeface="+mj-ea"/>
                <a:ea typeface="+mj-ea"/>
              </a:rPr>
              <a:t>. </a:t>
            </a:r>
          </a:p>
          <a:p>
            <a:pPr marL="180975" lvl="0" indent="-180975" algn="just">
              <a:lnSpc>
                <a:spcPct val="120000"/>
              </a:lnSpc>
            </a:pPr>
            <a:r>
              <a:rPr lang="ko-KR" altLang="en-US" sz="1250" dirty="0">
                <a:latin typeface="+mj-ea"/>
                <a:ea typeface="+mj-ea"/>
              </a:rPr>
              <a:t>       본 </a:t>
            </a:r>
            <a:r>
              <a:rPr lang="en-US" altLang="ko-KR" sz="1250" dirty="0">
                <a:latin typeface="+mj-ea"/>
                <a:ea typeface="+mj-ea"/>
              </a:rPr>
              <a:t>IR </a:t>
            </a:r>
            <a:r>
              <a:rPr lang="ko-KR" altLang="en-US" sz="1250" dirty="0" err="1">
                <a:latin typeface="+mj-ea"/>
                <a:ea typeface="+mj-ea"/>
              </a:rPr>
              <a:t>Presentation</a:t>
            </a:r>
            <a:r>
              <a:rPr lang="ko-KR" altLang="en-US" sz="1250" dirty="0">
                <a:latin typeface="+mj-ea"/>
                <a:ea typeface="+mj-ea"/>
              </a:rPr>
              <a:t> 자료를</a:t>
            </a:r>
            <a:r>
              <a:rPr lang="en-US" altLang="ko-KR" sz="1250" dirty="0">
                <a:latin typeface="+mj-ea"/>
                <a:ea typeface="+mj-ea"/>
              </a:rPr>
              <a:t> </a:t>
            </a:r>
            <a:r>
              <a:rPr lang="ko-KR" altLang="en-US" sz="1250" dirty="0">
                <a:latin typeface="+mj-ea"/>
                <a:ea typeface="+mj-ea"/>
              </a:rPr>
              <a:t>오픈하는 귀하께서는</a:t>
            </a:r>
            <a:r>
              <a:rPr lang="en-US" altLang="ko-KR" sz="1250" dirty="0">
                <a:latin typeface="+mj-ea"/>
                <a:ea typeface="+mj-ea"/>
              </a:rPr>
              <a:t>,</a:t>
            </a:r>
            <a:r>
              <a:rPr lang="ko-KR" altLang="en-US" sz="1250" dirty="0">
                <a:latin typeface="+mj-ea"/>
                <a:ea typeface="+mj-ea"/>
              </a:rPr>
              <a:t> 위와 같은 제한 사항의 준수에 대한 동의로 간주될 것이며</a:t>
            </a:r>
            <a:r>
              <a:rPr lang="en-US" altLang="ko-KR" sz="1250" dirty="0">
                <a:latin typeface="+mj-ea"/>
                <a:ea typeface="+mj-ea"/>
              </a:rPr>
              <a:t>,</a:t>
            </a:r>
            <a:r>
              <a:rPr lang="ko-KR" altLang="en-US" sz="1250" dirty="0">
                <a:latin typeface="+mj-ea"/>
                <a:ea typeface="+mj-ea"/>
              </a:rPr>
              <a:t> 제한 사항에 대한 위반은 ‘자본시장과 금융투자업에 관한 </a:t>
            </a:r>
            <a:r>
              <a:rPr lang="ko-KR" altLang="en-US" sz="1250" dirty="0" err="1">
                <a:latin typeface="+mj-ea"/>
                <a:ea typeface="+mj-ea"/>
              </a:rPr>
              <a:t>법률’에</a:t>
            </a:r>
            <a:r>
              <a:rPr lang="ko-KR" altLang="en-US" sz="1250" dirty="0">
                <a:latin typeface="+mj-ea"/>
                <a:ea typeface="+mj-ea"/>
              </a:rPr>
              <a:t> 대한 위반에 해당 될 수 있음을 유념해 주시기 바랍니다.</a:t>
            </a:r>
            <a:endParaRPr lang="en-US" altLang="ko-KR" sz="1250" dirty="0">
              <a:latin typeface="+mj-ea"/>
              <a:ea typeface="+mj-ea"/>
            </a:endParaRPr>
          </a:p>
          <a:p>
            <a:pPr marL="180975" lvl="0" indent="-180975" algn="just">
              <a:lnSpc>
                <a:spcPct val="120000"/>
              </a:lnSpc>
            </a:pPr>
            <a:r>
              <a:rPr lang="ko-KR" altLang="en-US" sz="1250" dirty="0">
                <a:latin typeface="+mj-ea"/>
                <a:ea typeface="+mj-ea"/>
              </a:rPr>
              <a:t>       본 자료에 포함된 “</a:t>
            </a:r>
            <a:r>
              <a:rPr lang="ko-KR" altLang="en-US" sz="1250" dirty="0" err="1">
                <a:latin typeface="+mj-ea"/>
                <a:ea typeface="+mj-ea"/>
              </a:rPr>
              <a:t>예측정보”는</a:t>
            </a:r>
            <a:r>
              <a:rPr lang="ko-KR" altLang="en-US" sz="1250" dirty="0">
                <a:latin typeface="+mj-ea"/>
                <a:ea typeface="+mj-ea"/>
              </a:rPr>
              <a:t> 개별 확인 절차를 거치지 않은 정보들입니다. </a:t>
            </a:r>
            <a:endParaRPr lang="en-US" altLang="ko-KR" sz="1250" dirty="0">
              <a:latin typeface="+mj-ea"/>
              <a:ea typeface="+mj-ea"/>
            </a:endParaRPr>
          </a:p>
          <a:p>
            <a:pPr marL="180975" lvl="0" indent="-180975" algn="just">
              <a:lnSpc>
                <a:spcPct val="120000"/>
              </a:lnSpc>
            </a:pPr>
            <a:r>
              <a:rPr lang="ko-KR" altLang="en-US" sz="1250" dirty="0">
                <a:latin typeface="+mj-ea"/>
                <a:ea typeface="+mj-ea"/>
              </a:rPr>
              <a:t>    이는 과거가 아닌 미래의 사건과 관계된 사항으로 회사의 향후 예상되는 경영현황 및 재무실적을 의미하고, 표현상으로는 ‘예상’, ‘전망’, ‘계획’, ‘기대’, ‘(</a:t>
            </a:r>
            <a:r>
              <a:rPr lang="ko-KR" altLang="en-US" sz="1250" dirty="0" err="1">
                <a:latin typeface="+mj-ea"/>
                <a:ea typeface="+mj-ea"/>
              </a:rPr>
              <a:t>E</a:t>
            </a:r>
            <a:r>
              <a:rPr lang="ko-KR" altLang="en-US" sz="1250" dirty="0">
                <a:latin typeface="+mj-ea"/>
                <a:ea typeface="+mj-ea"/>
              </a:rPr>
              <a:t>)’ 등과 같은 단어를 포함합니다.</a:t>
            </a:r>
            <a:endParaRPr lang="en-US" altLang="ko-KR" sz="1250" dirty="0">
              <a:latin typeface="+mj-ea"/>
              <a:ea typeface="+mj-ea"/>
            </a:endParaRPr>
          </a:p>
          <a:p>
            <a:pPr marL="180975" lvl="0" indent="-180975" algn="just">
              <a:lnSpc>
                <a:spcPct val="120000"/>
              </a:lnSpc>
            </a:pPr>
            <a:r>
              <a:rPr lang="ko-KR" altLang="en-US" sz="1250" dirty="0">
                <a:latin typeface="+mj-ea"/>
                <a:ea typeface="+mj-ea"/>
              </a:rPr>
              <a:t>       위 “</a:t>
            </a:r>
            <a:r>
              <a:rPr lang="ko-KR" altLang="en-US" sz="1250" dirty="0" err="1">
                <a:latin typeface="+mj-ea"/>
                <a:ea typeface="+mj-ea"/>
              </a:rPr>
              <a:t>예측정보”는</a:t>
            </a:r>
            <a:r>
              <a:rPr lang="ko-KR" altLang="en-US" sz="1250" dirty="0">
                <a:latin typeface="+mj-ea"/>
                <a:ea typeface="+mj-ea"/>
              </a:rPr>
              <a:t> 향후 경영환경의 변화 등에 따라 영향을 받으며, 본질적으로는 불확실성을 내포하고 있는 바, 이러한 불확실성으로 인하여 실제 미래실적은 “</a:t>
            </a:r>
            <a:r>
              <a:rPr lang="ko-KR" altLang="en-US" sz="1250" dirty="0" err="1">
                <a:latin typeface="+mj-ea"/>
                <a:ea typeface="+mj-ea"/>
              </a:rPr>
              <a:t>예측정보”에</a:t>
            </a:r>
            <a:r>
              <a:rPr lang="ko-KR" altLang="en-US" sz="1250" dirty="0">
                <a:latin typeface="+mj-ea"/>
                <a:ea typeface="+mj-ea"/>
              </a:rPr>
              <a:t> 기재되거나 암시된 내용과 중대한 차이가 발생할 수 있음을 알려드립니다. 또한, 향후 전망은 </a:t>
            </a:r>
            <a:r>
              <a:rPr lang="ko-KR" altLang="en-US" sz="1250" dirty="0" err="1">
                <a:latin typeface="+mj-ea"/>
                <a:ea typeface="+mj-ea"/>
              </a:rPr>
              <a:t>Presentation</a:t>
            </a:r>
            <a:r>
              <a:rPr lang="ko-KR" altLang="en-US" sz="1250" dirty="0">
                <a:latin typeface="+mj-ea"/>
                <a:ea typeface="+mj-ea"/>
              </a:rPr>
              <a:t> 실시일 현재를 기준으로 작성된 것이며 현재 시장상황과 회사의 경영방향 등을 고려한 것으로 향후 시장환경의 변화와 전략수정 등에 따라 변경될 수 있으며, 별도의 고지 없이 변경될 수 있음을 양지하시기 바랍니다.</a:t>
            </a:r>
            <a:endParaRPr lang="en-US" altLang="ko-KR" sz="1250" dirty="0">
              <a:latin typeface="+mj-ea"/>
              <a:ea typeface="+mj-ea"/>
            </a:endParaRPr>
          </a:p>
          <a:p>
            <a:pPr marL="180975" lvl="0" indent="-180975" algn="just">
              <a:lnSpc>
                <a:spcPct val="120000"/>
              </a:lnSpc>
            </a:pPr>
            <a:r>
              <a:rPr lang="ko-KR" altLang="en-US" sz="1250" dirty="0">
                <a:latin typeface="+mj-ea"/>
                <a:ea typeface="+mj-ea"/>
              </a:rPr>
              <a:t>       본 자료의 활용으로 인해 발생하는 손실에 대하여 회사 및 회사의 경영진은 어떠한 책임도 부담하지 않음을 알려드립니다. (과실 및 기타의 경우 포함)  </a:t>
            </a:r>
            <a:endParaRPr lang="en-US" altLang="ko-KR" sz="1250" dirty="0">
              <a:latin typeface="+mj-ea"/>
              <a:ea typeface="+mj-ea"/>
            </a:endParaRPr>
          </a:p>
          <a:p>
            <a:pPr marL="180975" lvl="0" indent="-180975" algn="just">
              <a:lnSpc>
                <a:spcPct val="120000"/>
              </a:lnSpc>
            </a:pPr>
            <a:r>
              <a:rPr lang="ko-KR" altLang="en-US" sz="1250" dirty="0">
                <a:latin typeface="+mj-ea"/>
                <a:ea typeface="+mj-ea"/>
              </a:rPr>
              <a:t>       본 문서는 회사가 발행하는 증권의 모집 또는 매매를 위한 권유를 구성하지 아니하며, 문서의 어떠한 내용도 관련 계약 및 약정 또는 투자 결정을 위한 기초 또는 근거가 될 수 없습니다</a:t>
            </a:r>
            <a:r>
              <a:rPr lang="en-US" altLang="ko-KR" sz="1250" dirty="0"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5D5FD-8423-4A91-8006-7169EB3B4B8D}"/>
              </a:ext>
            </a:extLst>
          </p:cNvPr>
          <p:cNvSpPr txBox="1"/>
          <p:nvPr/>
        </p:nvSpPr>
        <p:spPr>
          <a:xfrm>
            <a:off x="5739963" y="5059475"/>
            <a:ext cx="3629608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0" lvl="0" indent="-180970">
              <a:lnSpc>
                <a:spcPct val="120000"/>
              </a:lnSpc>
            </a:pPr>
            <a:endParaRPr lang="en-US" altLang="ko-KR" sz="1200" b="1" dirty="0">
              <a:solidFill>
                <a:srgbClr val="43D1A1"/>
              </a:solidFill>
              <a:latin typeface="맑은 고딕" panose="020B0503020000020004" pitchFamily="50" charset="-127"/>
            </a:endParaRPr>
          </a:p>
          <a:p>
            <a:pPr marL="180970" lvl="0" indent="-180970" algn="r">
              <a:lnSpc>
                <a:spcPct val="120000"/>
              </a:lnSpc>
            </a:pPr>
            <a:r>
              <a:rPr lang="en-US" altLang="ko-KR" sz="1200" b="1" dirty="0">
                <a:latin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맑은 고딕" panose="020B0503020000020004" pitchFamily="50" charset="-127"/>
              </a:rPr>
              <a:t>주</a:t>
            </a:r>
            <a:r>
              <a:rPr lang="en-US" altLang="ko-KR" sz="1200" b="1" dirty="0">
                <a:latin typeface="맑은 고딕" panose="020B0503020000020004" pitchFamily="50" charset="-127"/>
              </a:rPr>
              <a:t>)</a:t>
            </a:r>
            <a:r>
              <a:rPr lang="ko-KR" altLang="en-US" sz="1200" b="1" dirty="0" err="1">
                <a:latin typeface="맑은 고딕" panose="020B0503020000020004" pitchFamily="50" charset="-127"/>
              </a:rPr>
              <a:t>엔케이씨엘바이오그룹</a:t>
            </a:r>
            <a:r>
              <a:rPr lang="ko-KR" altLang="en-US" sz="1200" b="1" dirty="0">
                <a:latin typeface="맑은 고딕" panose="020B0503020000020004" pitchFamily="50" charset="-127"/>
              </a:rPr>
              <a:t> 대표이사 신동화</a:t>
            </a:r>
            <a:endParaRPr lang="en-US" altLang="ko-KR" sz="12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7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3FD7015F-8E3F-4928-9C2A-C5587F05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8" name="Picture 2" descr="http://nkclbio.com/images/kor12r-17-0381/sub/comp1_img1.jpg">
            <a:extLst>
              <a:ext uri="{FF2B5EF4-FFF2-40B4-BE49-F238E27FC236}">
                <a16:creationId xmlns:a16="http://schemas.microsoft.com/office/drawing/2014/main" id="{48157B9C-DD7A-4FE9-AFF1-A1CF4CEC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58" y="865677"/>
            <a:ext cx="6933075" cy="358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nkclbio.com/images/kor12r-17-0381/sub/comp1_img5.jpg">
            <a:extLst>
              <a:ext uri="{FF2B5EF4-FFF2-40B4-BE49-F238E27FC236}">
                <a16:creationId xmlns:a16="http://schemas.microsoft.com/office/drawing/2014/main" id="{CCB9F7B3-D28F-4A2B-A106-34C535D3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5" y="4713435"/>
            <a:ext cx="2208001" cy="14400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nkclbio.com/images/kor12r-17-0381/sub/comp1_img2.jpg">
            <a:extLst>
              <a:ext uri="{FF2B5EF4-FFF2-40B4-BE49-F238E27FC236}">
                <a16:creationId xmlns:a16="http://schemas.microsoft.com/office/drawing/2014/main" id="{F628E0F5-F988-43D5-9CB3-2A51BBA9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51" y="4713435"/>
            <a:ext cx="2208000" cy="14400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://nkclbio.com/images/kor12r-17-0381/sub/comp1_img3.jpg">
            <a:extLst>
              <a:ext uri="{FF2B5EF4-FFF2-40B4-BE49-F238E27FC236}">
                <a16:creationId xmlns:a16="http://schemas.microsoft.com/office/drawing/2014/main" id="{21F6E809-107C-4B87-9915-C8E4831F4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88" y="4713435"/>
            <a:ext cx="2208000" cy="14400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http://nkclbio.com/images/kor12r-17-0381/sub/comp1_img4.jpg">
            <a:extLst>
              <a:ext uri="{FF2B5EF4-FFF2-40B4-BE49-F238E27FC236}">
                <a16:creationId xmlns:a16="http://schemas.microsoft.com/office/drawing/2014/main" id="{4004D038-CF84-413F-B51E-0F4A1A50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425" y="4713435"/>
            <a:ext cx="2208000" cy="14400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5">
            <a:extLst>
              <a:ext uri="{FF2B5EF4-FFF2-40B4-BE49-F238E27FC236}">
                <a16:creationId xmlns:a16="http://schemas.microsoft.com/office/drawing/2014/main" id="{561F79F7-06EA-49C3-AE1C-79111565C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752205"/>
              </p:ext>
            </p:extLst>
          </p:nvPr>
        </p:nvGraphicFramePr>
        <p:xfrm>
          <a:off x="327815" y="875201"/>
          <a:ext cx="2208001" cy="685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08001">
                  <a:extLst>
                    <a:ext uri="{9D8B030D-6E8A-4147-A177-3AD203B41FA5}">
                      <a16:colId xmlns:a16="http://schemas.microsoft.com/office/drawing/2014/main" val="1226660718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시설 위치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74189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경기도 화성시 동탄첨단산업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로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51-9</a:t>
                      </a:r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1034"/>
                  </a:ext>
                </a:extLst>
              </a:tr>
            </a:tbl>
          </a:graphicData>
        </a:graphic>
      </p:graphicFrame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id="{FDBA9A16-DBDC-4214-BC06-8B81886F8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51838"/>
              </p:ext>
            </p:extLst>
          </p:nvPr>
        </p:nvGraphicFramePr>
        <p:xfrm>
          <a:off x="327815" y="1564176"/>
          <a:ext cx="2208001" cy="5181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08001">
                  <a:extLst>
                    <a:ext uri="{9D8B030D-6E8A-4147-A177-3AD203B41FA5}">
                      <a16:colId xmlns:a16="http://schemas.microsoft.com/office/drawing/2014/main" val="1226660718"/>
                    </a:ext>
                  </a:extLst>
                </a:gridCol>
              </a:tblGrid>
              <a:tr h="175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시설 규모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74189"/>
                  </a:ext>
                </a:extLst>
              </a:tr>
              <a:tr h="175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4,000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㎡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1034"/>
                  </a:ext>
                </a:extLst>
              </a:tr>
            </a:tbl>
          </a:graphicData>
        </a:graphic>
      </p:graphicFrame>
      <p:graphicFrame>
        <p:nvGraphicFramePr>
          <p:cNvPr id="25" name="표 5">
            <a:extLst>
              <a:ext uri="{FF2B5EF4-FFF2-40B4-BE49-F238E27FC236}">
                <a16:creationId xmlns:a16="http://schemas.microsoft.com/office/drawing/2014/main" id="{3AF31520-197E-4BEB-9183-80243CBC6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32256"/>
              </p:ext>
            </p:extLst>
          </p:nvPr>
        </p:nvGraphicFramePr>
        <p:xfrm>
          <a:off x="327815" y="2253151"/>
          <a:ext cx="2208001" cy="5181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08001">
                  <a:extLst>
                    <a:ext uri="{9D8B030D-6E8A-4147-A177-3AD203B41FA5}">
                      <a16:colId xmlns:a16="http://schemas.microsoft.com/office/drawing/2014/main" val="1226660718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시설 완공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7418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1034"/>
                  </a:ext>
                </a:extLst>
              </a:tr>
            </a:tbl>
          </a:graphicData>
        </a:graphic>
      </p:graphicFrame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A0FAF330-4213-4074-B79D-76FC343BE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376695"/>
              </p:ext>
            </p:extLst>
          </p:nvPr>
        </p:nvGraphicFramePr>
        <p:xfrm>
          <a:off x="327815" y="2942130"/>
          <a:ext cx="2208001" cy="1529715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08001">
                  <a:extLst>
                    <a:ext uri="{9D8B030D-6E8A-4147-A177-3AD203B41FA5}">
                      <a16:colId xmlns:a16="http://schemas.microsoft.com/office/drawing/2014/main" val="1226660718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시스템 차별성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74189"/>
                  </a:ext>
                </a:extLst>
              </a:tr>
              <a:tr h="12706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세포 배양 데이터를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AI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기술과 접목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AI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기반의 배양 노하우 딥러닝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AI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기반 개인 맞춤형 배양환경 조성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24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시간 가동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휴먼에러 방지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기술유출 방지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위한 모듈화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103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EE0E3AEF-E4F1-4C35-9CD7-99B778C25E47}"/>
              </a:ext>
            </a:extLst>
          </p:cNvPr>
          <p:cNvSpPr txBox="1"/>
          <p:nvPr/>
        </p:nvSpPr>
        <p:spPr>
          <a:xfrm>
            <a:off x="280190" y="38603"/>
            <a:ext cx="5932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배양기술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자동배양시스템</a:t>
            </a:r>
          </a:p>
        </p:txBody>
      </p:sp>
    </p:spTree>
    <p:extLst>
      <p:ext uri="{BB962C8B-B14F-4D97-AF65-F5344CB8AC3E}">
        <p14:creationId xmlns:p14="http://schemas.microsoft.com/office/powerpoint/2010/main" val="1144407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3FD7015F-8E3F-4928-9C2A-C5587F05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0E3AEF-E4F1-4C35-9CD7-99B778C25E47}"/>
              </a:ext>
            </a:extLst>
          </p:cNvPr>
          <p:cNvSpPr txBox="1"/>
          <p:nvPr/>
        </p:nvSpPr>
        <p:spPr>
          <a:xfrm>
            <a:off x="280190" y="38603"/>
            <a:ext cx="5932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배양기술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세포처리시설 및 바이오의약품 제조시설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09DA43-6872-4FC0-9A22-58D2C1D9D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0" t="10410" r="11240" b="39070"/>
          <a:stretch>
            <a:fillRect/>
          </a:stretch>
        </p:blipFill>
        <p:spPr>
          <a:xfrm>
            <a:off x="2618848" y="871462"/>
            <a:ext cx="7014111" cy="352790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640CE7BC-94BB-4354-AB66-43FB0BD0C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232696"/>
              </p:ext>
            </p:extLst>
          </p:nvPr>
        </p:nvGraphicFramePr>
        <p:xfrm>
          <a:off x="2701878" y="4599610"/>
          <a:ext cx="2208001" cy="145934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08001">
                  <a:extLst>
                    <a:ext uri="{9D8B030D-6E8A-4147-A177-3AD203B41FA5}">
                      <a16:colId xmlns:a16="http://schemas.microsoft.com/office/drawing/2014/main" val="1226660718"/>
                    </a:ext>
                  </a:extLst>
                </a:gridCol>
              </a:tblGrid>
              <a:tr h="303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제조실시시스템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(MES)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도입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74189"/>
                  </a:ext>
                </a:extLst>
              </a:tr>
              <a:tr h="11559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MES</a:t>
                      </a:r>
                      <a:b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(Manufacturing Execution System)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체계화된 생산 관리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1034"/>
                  </a:ext>
                </a:extLst>
              </a:tr>
            </a:tbl>
          </a:graphicData>
        </a:graphic>
      </p:graphicFrame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0C72CDCD-4299-4084-BEE1-9255E59EF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547417"/>
              </p:ext>
            </p:extLst>
          </p:nvPr>
        </p:nvGraphicFramePr>
        <p:xfrm>
          <a:off x="5063418" y="4599610"/>
          <a:ext cx="2208001" cy="145934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08001">
                  <a:extLst>
                    <a:ext uri="{9D8B030D-6E8A-4147-A177-3AD203B41FA5}">
                      <a16:colId xmlns:a16="http://schemas.microsoft.com/office/drawing/2014/main" val="1226660718"/>
                    </a:ext>
                  </a:extLst>
                </a:gridCol>
              </a:tblGrid>
              <a:tr h="303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블록체인 기술 접목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74189"/>
                  </a:ext>
                </a:extLst>
              </a:tr>
              <a:tr h="11559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인공지능 기반의</a:t>
                      </a:r>
                      <a:endParaRPr lang="en-US" altLang="ko-KR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세포배양 빅데이터 관리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1034"/>
                  </a:ext>
                </a:extLst>
              </a:tr>
            </a:tbl>
          </a:graphicData>
        </a:graphic>
      </p:graphicFrame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25A52B34-E903-4B6C-B968-8A829F15F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833221"/>
              </p:ext>
            </p:extLst>
          </p:nvPr>
        </p:nvGraphicFramePr>
        <p:xfrm>
          <a:off x="7424958" y="4602666"/>
          <a:ext cx="2208001" cy="145934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08001">
                  <a:extLst>
                    <a:ext uri="{9D8B030D-6E8A-4147-A177-3AD203B41FA5}">
                      <a16:colId xmlns:a16="http://schemas.microsoft.com/office/drawing/2014/main" val="1226660718"/>
                    </a:ext>
                  </a:extLst>
                </a:gridCol>
              </a:tblGrid>
              <a:tr h="303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GMP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인증 계획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74189"/>
                  </a:ext>
                </a:extLst>
              </a:tr>
              <a:tr h="11559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K-GMP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cGMP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EU-GMP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1034"/>
                  </a:ext>
                </a:extLst>
              </a:tr>
            </a:tbl>
          </a:graphicData>
        </a:graphic>
      </p:graphicFrame>
      <p:graphicFrame>
        <p:nvGraphicFramePr>
          <p:cNvPr id="28" name="표 5">
            <a:extLst>
              <a:ext uri="{FF2B5EF4-FFF2-40B4-BE49-F238E27FC236}">
                <a16:creationId xmlns:a16="http://schemas.microsoft.com/office/drawing/2014/main" id="{ABCC2E54-02D5-41D5-8A75-3C1700C5E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6264"/>
              </p:ext>
            </p:extLst>
          </p:nvPr>
        </p:nvGraphicFramePr>
        <p:xfrm>
          <a:off x="340333" y="4599604"/>
          <a:ext cx="2208001" cy="145934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08001">
                  <a:extLst>
                    <a:ext uri="{9D8B030D-6E8A-4147-A177-3AD203B41FA5}">
                      <a16:colId xmlns:a16="http://schemas.microsoft.com/office/drawing/2014/main" val="1226660718"/>
                    </a:ext>
                  </a:extLst>
                </a:gridCol>
              </a:tblGrid>
              <a:tr h="303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주요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시설 구성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74189"/>
                  </a:ext>
                </a:extLst>
              </a:tr>
              <a:tr h="11559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세포배양 라인</a:t>
                      </a:r>
                      <a:endParaRPr lang="en-US" altLang="ko-KR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배양 환경 변경 라인</a:t>
                      </a:r>
                      <a:endParaRPr lang="en-US" altLang="ko-KR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수송 라인</a:t>
                      </a:r>
                      <a:endParaRPr lang="en-US" altLang="ko-KR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패키징 라인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1034"/>
                  </a:ext>
                </a:extLst>
              </a:tr>
            </a:tbl>
          </a:graphicData>
        </a:graphic>
      </p:graphicFrame>
      <p:graphicFrame>
        <p:nvGraphicFramePr>
          <p:cNvPr id="29" name="표 5">
            <a:extLst>
              <a:ext uri="{FF2B5EF4-FFF2-40B4-BE49-F238E27FC236}">
                <a16:creationId xmlns:a16="http://schemas.microsoft.com/office/drawing/2014/main" id="{A6785AC3-3D5B-4F61-A085-AFCB222F8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11604"/>
              </p:ext>
            </p:extLst>
          </p:nvPr>
        </p:nvGraphicFramePr>
        <p:xfrm>
          <a:off x="327815" y="871462"/>
          <a:ext cx="2208001" cy="35356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08001">
                  <a:extLst>
                    <a:ext uri="{9D8B030D-6E8A-4147-A177-3AD203B41FA5}">
                      <a16:colId xmlns:a16="http://schemas.microsoft.com/office/drawing/2014/main" val="1226660718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GMP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생산 시설 현황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74189"/>
                  </a:ext>
                </a:extLst>
              </a:tr>
              <a:tr h="3220720">
                <a:tc>
                  <a:txBody>
                    <a:bodyPr/>
                    <a:lstStyle/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자동 세포 배양실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수동 세포 배양실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세포 분리실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세포 수집 충진실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세포 자동 포장실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세포 완제품 보관실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최종 포장실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중앙 실험실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9.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전실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10.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미생물 실험실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11.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바이러스 실험실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12.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무균 실험실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13.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멸균실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14.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수세실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15.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원료 보관실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16.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시약 보관실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17.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윈부자재실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18.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공조실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19.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가스실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제조 지원 설비실</a:t>
                      </a:r>
                    </a:p>
                    <a:p>
                      <a:pPr marL="0" marR="0" lvl="0" indent="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21.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폐기물 반출 대기실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1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50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262366" y="28627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R&amp;D Pipe Line-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신약개발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941C684-DF97-462A-82DD-9021BDB86F46}"/>
              </a:ext>
            </a:extLst>
          </p:cNvPr>
          <p:cNvSpPr/>
          <p:nvPr/>
        </p:nvSpPr>
        <p:spPr>
          <a:xfrm rot="5400000">
            <a:off x="147995" y="667550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CC9749-E184-409A-B1E5-25747F23FD39}"/>
              </a:ext>
            </a:extLst>
          </p:cNvPr>
          <p:cNvSpPr txBox="1"/>
          <p:nvPr/>
        </p:nvSpPr>
        <p:spPr>
          <a:xfrm>
            <a:off x="338469" y="562996"/>
            <a:ext cx="9185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NK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세포치료제 전임상시험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100" b="1" dirty="0">
                <a:solidFill>
                  <a:srgbClr val="C00000"/>
                </a:solidFill>
                <a:latin typeface="+mn-ea"/>
                <a:cs typeface="맑은 고딕 Semilight" panose="020B0502040204020203" pitchFamily="50" charset="-127"/>
              </a:rPr>
              <a:t>RK-NKTM</a:t>
            </a:r>
            <a:r>
              <a:rPr lang="ko-KR" altLang="en-US" sz="1100" b="1" dirty="0">
                <a:solidFill>
                  <a:srgbClr val="C00000"/>
                </a:solidFill>
                <a:latin typeface="+mn-ea"/>
                <a:cs typeface="맑은 고딕 Semilight" panose="020B0502040204020203" pitchFamily="50" charset="-127"/>
              </a:rPr>
              <a:t>의 누드마우스에 이식된 인간 유래의 유방암ㆍ폐암ㆍ간암ㆍ신장암 세포주에대한 항암시험</a:t>
            </a:r>
            <a:endParaRPr lang="ko-KR" altLang="en-US" sz="1600" b="1" dirty="0">
              <a:solidFill>
                <a:srgbClr val="C00000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D25D71-1517-498E-912F-F6D82242AB30}"/>
              </a:ext>
            </a:extLst>
          </p:cNvPr>
          <p:cNvSpPr/>
          <p:nvPr/>
        </p:nvSpPr>
        <p:spPr>
          <a:xfrm>
            <a:off x="1429448" y="1169192"/>
            <a:ext cx="8168577" cy="10693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pPr marL="85725" lvl="0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말기암 환자의 면역세포의 경우에도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RK-NKTM Kit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를 이용하여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100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억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~ 400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억개 활성화된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RK-NKTM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자가면역세포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수득 확인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85725" lvl="0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RK-NKTM Kit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로 활성화 및 증식된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NK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면역세포는 최소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30% ~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최대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98%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의 높은 암세포 상해활성도 확인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85725" lvl="0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RK-NKTM Kit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로 배양한 활성화된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NK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면역세포는 독성이 없어 안전성을 가진 치료제임을 입증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식약처 인증 기관에 의뢰하여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, 6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주 반복 독성 및 회복 실험 결과</a:t>
            </a:r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BB497FDC-A76E-42D7-B468-D98D6F9F5F8C}"/>
              </a:ext>
            </a:extLst>
          </p:cNvPr>
          <p:cNvSpPr/>
          <p:nvPr/>
        </p:nvSpPr>
        <p:spPr>
          <a:xfrm>
            <a:off x="283224" y="1143611"/>
            <a:ext cx="1146224" cy="1075295"/>
          </a:xfrm>
          <a:prstGeom prst="roundRect">
            <a:avLst>
              <a:gd name="adj" fmla="val 5310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+mn-ea"/>
              </a:rPr>
              <a:t>전임상시험</a:t>
            </a:r>
            <a:endParaRPr lang="en-US" altLang="ko-KR" sz="14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+mn-ea"/>
              </a:rPr>
              <a:t>개요</a:t>
            </a:r>
          </a:p>
        </p:txBody>
      </p:sp>
      <p:sp>
        <p:nvSpPr>
          <p:cNvPr id="21" name="모서리가 둥근 직사각형 11">
            <a:extLst>
              <a:ext uri="{FF2B5EF4-FFF2-40B4-BE49-F238E27FC236}">
                <a16:creationId xmlns:a16="http://schemas.microsoft.com/office/drawing/2014/main" id="{E980058B-BDDF-4981-A854-57EFA070322D}"/>
              </a:ext>
            </a:extLst>
          </p:cNvPr>
          <p:cNvSpPr/>
          <p:nvPr/>
        </p:nvSpPr>
        <p:spPr>
          <a:xfrm>
            <a:off x="272999" y="2558530"/>
            <a:ext cx="4500919" cy="31420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전임상 진행과정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5F2F0F03-62D2-4297-BB75-7BC639C96021}"/>
              </a:ext>
            </a:extLst>
          </p:cNvPr>
          <p:cNvSpPr/>
          <p:nvPr/>
        </p:nvSpPr>
        <p:spPr>
          <a:xfrm>
            <a:off x="381996" y="4935933"/>
            <a:ext cx="1241850" cy="1358644"/>
          </a:xfrm>
          <a:prstGeom prst="roundRect">
            <a:avLst>
              <a:gd name="adj" fmla="val 5310"/>
            </a:avLst>
          </a:prstGeom>
          <a:gradFill flip="none" rotWithShape="1">
            <a:gsLst>
              <a:gs pos="0">
                <a:srgbClr val="203864">
                  <a:shade val="30000"/>
                  <a:satMod val="115000"/>
                </a:srgbClr>
              </a:gs>
              <a:gs pos="50000">
                <a:srgbClr val="203864">
                  <a:shade val="67500"/>
                  <a:satMod val="115000"/>
                </a:srgbClr>
              </a:gs>
              <a:gs pos="100000">
                <a:srgbClr val="20386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dirty="0">
                <a:solidFill>
                  <a:prstClr val="white"/>
                </a:solidFill>
                <a:latin typeface="+mn-ea"/>
              </a:rPr>
              <a:t>NKCL</a:t>
            </a:r>
            <a:br>
              <a:rPr lang="en-US" altLang="ko-KR" sz="1200" b="1" dirty="0">
                <a:solidFill>
                  <a:prstClr val="white"/>
                </a:solidFill>
                <a:latin typeface="+mn-ea"/>
              </a:rPr>
            </a:br>
            <a:r>
              <a:rPr lang="en-US" altLang="ko-KR" sz="1200" b="1" dirty="0">
                <a:solidFill>
                  <a:prstClr val="white"/>
                </a:solidFill>
                <a:latin typeface="+mn-ea"/>
              </a:rPr>
              <a:t>NK</a:t>
            </a:r>
            <a:r>
              <a:rPr lang="ko-KR" altLang="en-US" sz="1200" b="1" dirty="0">
                <a:solidFill>
                  <a:prstClr val="white"/>
                </a:solidFill>
                <a:latin typeface="+mn-ea"/>
              </a:rPr>
              <a:t>세포</a:t>
            </a:r>
            <a:endParaRPr lang="en-US" altLang="ko-KR" sz="12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+mn-ea"/>
              </a:rPr>
              <a:t>특   징</a:t>
            </a:r>
          </a:p>
        </p:txBody>
      </p:sp>
      <p:sp>
        <p:nvSpPr>
          <p:cNvPr id="24" name="모서리가 둥근 직사각형 11">
            <a:extLst>
              <a:ext uri="{FF2B5EF4-FFF2-40B4-BE49-F238E27FC236}">
                <a16:creationId xmlns:a16="http://schemas.microsoft.com/office/drawing/2014/main" id="{9304B388-5C26-4D44-9C27-696633324D9C}"/>
              </a:ext>
            </a:extLst>
          </p:cNvPr>
          <p:cNvSpPr/>
          <p:nvPr/>
        </p:nvSpPr>
        <p:spPr>
          <a:xfrm>
            <a:off x="5042043" y="4935933"/>
            <a:ext cx="1167957" cy="1358644"/>
          </a:xfrm>
          <a:prstGeom prst="roundRect">
            <a:avLst>
              <a:gd name="adj" fmla="val 5310"/>
            </a:avLst>
          </a:prstGeom>
          <a:gradFill flip="none" rotWithShape="1">
            <a:gsLst>
              <a:gs pos="0">
                <a:srgbClr val="203864">
                  <a:shade val="30000"/>
                  <a:satMod val="115000"/>
                </a:srgbClr>
              </a:gs>
              <a:gs pos="50000">
                <a:srgbClr val="203864">
                  <a:shade val="67500"/>
                  <a:satMod val="115000"/>
                </a:srgbClr>
              </a:gs>
              <a:gs pos="100000">
                <a:srgbClr val="20386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defRPr/>
            </a:pPr>
            <a:r>
              <a:rPr lang="en-US" altLang="ko-KR" sz="1200" b="1" dirty="0">
                <a:solidFill>
                  <a:prstClr val="white"/>
                </a:solidFill>
                <a:latin typeface="+mn-ea"/>
              </a:rPr>
              <a:t>NKCL</a:t>
            </a:r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</a:rPr>
            </a:br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NK</a:t>
            </a:r>
            <a:r>
              <a:rPr lang="ko-KR" altLang="en-US" sz="12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세포치료제</a:t>
            </a:r>
            <a:endParaRPr lang="en-US" altLang="ko-KR" sz="12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ctr"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장   점</a:t>
            </a:r>
          </a:p>
        </p:txBody>
      </p:sp>
      <p:sp>
        <p:nvSpPr>
          <p:cNvPr id="27" name="모서리가 둥근 직사각형 32">
            <a:extLst>
              <a:ext uri="{FF2B5EF4-FFF2-40B4-BE49-F238E27FC236}">
                <a16:creationId xmlns:a16="http://schemas.microsoft.com/office/drawing/2014/main" id="{C7C59E75-A029-421E-A00D-7E268D6803C0}"/>
              </a:ext>
            </a:extLst>
          </p:cNvPr>
          <p:cNvSpPr/>
          <p:nvPr/>
        </p:nvSpPr>
        <p:spPr>
          <a:xfrm>
            <a:off x="283519" y="4430198"/>
            <a:ext cx="9243035" cy="31420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기술 및 제품 특징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28" name="모서리가 둥근 직사각형 33">
            <a:extLst>
              <a:ext uri="{FF2B5EF4-FFF2-40B4-BE49-F238E27FC236}">
                <a16:creationId xmlns:a16="http://schemas.microsoft.com/office/drawing/2014/main" id="{5EA3D03D-BB8E-4622-B395-E1579144F45A}"/>
              </a:ext>
            </a:extLst>
          </p:cNvPr>
          <p:cNvSpPr/>
          <p:nvPr/>
        </p:nvSpPr>
        <p:spPr>
          <a:xfrm>
            <a:off x="5026507" y="2557628"/>
            <a:ext cx="4606494" cy="28970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lvl="0" algn="ctr"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RK-NKTM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면역치료제 특성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702739-964B-4BB6-BEDD-9897469B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23" y="2987367"/>
            <a:ext cx="4500918" cy="1241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2E5042-F155-47AE-8A2D-86E0E9939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043" y="3010502"/>
            <a:ext cx="4497222" cy="12370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367FC7-525C-4D47-8BBA-D221C4527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992" y="4906526"/>
            <a:ext cx="3201741" cy="135864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F00279F-EFC3-412D-847D-859063C52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000" y="4862058"/>
            <a:ext cx="3329265" cy="15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08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262366" y="28627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R&amp;D Pipe Line-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신약개발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E65FA84-DA9F-DBB9-CF9E-DB99D8C46DCF}"/>
              </a:ext>
            </a:extLst>
          </p:cNvPr>
          <p:cNvSpPr/>
          <p:nvPr/>
        </p:nvSpPr>
        <p:spPr>
          <a:xfrm rot="5400000">
            <a:off x="165877" y="756779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F7F-1408-5E85-033E-35214B78DAD5}"/>
              </a:ext>
            </a:extLst>
          </p:cNvPr>
          <p:cNvSpPr txBox="1"/>
          <p:nvPr/>
        </p:nvSpPr>
        <p:spPr>
          <a:xfrm>
            <a:off x="356351" y="652225"/>
            <a:ext cx="9469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NK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세포치료제 전임상시험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결과</a:t>
            </a:r>
            <a:endParaRPr lang="ko-KR" altLang="en-US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1044;p76">
            <a:extLst>
              <a:ext uri="{FF2B5EF4-FFF2-40B4-BE49-F238E27FC236}">
                <a16:creationId xmlns:a16="http://schemas.microsoft.com/office/drawing/2014/main" id="{1CA23913-6582-4176-9457-4776DBFFC86B}"/>
              </a:ext>
            </a:extLst>
          </p:cNvPr>
          <p:cNvSpPr/>
          <p:nvPr/>
        </p:nvSpPr>
        <p:spPr>
          <a:xfrm>
            <a:off x="355625" y="1251342"/>
            <a:ext cx="2396906" cy="52353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cs typeface="Calibri"/>
                <a:sym typeface="Calibri"/>
              </a:rPr>
              <a:t>높은 품질기준 배양</a:t>
            </a:r>
            <a:endParaRPr lang="ko-KR" altLang="en-US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9" name="Google Shape;1044;p76">
            <a:extLst>
              <a:ext uri="{FF2B5EF4-FFF2-40B4-BE49-F238E27FC236}">
                <a16:creationId xmlns:a16="http://schemas.microsoft.com/office/drawing/2014/main" id="{1CA23913-6582-4176-9457-4776DBFFC86B}"/>
              </a:ext>
            </a:extLst>
          </p:cNvPr>
          <p:cNvSpPr/>
          <p:nvPr/>
        </p:nvSpPr>
        <p:spPr>
          <a:xfrm>
            <a:off x="3320249" y="1251342"/>
            <a:ext cx="6013773" cy="52353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cs typeface="Calibri"/>
                <a:sym typeface="Calibri"/>
              </a:rPr>
              <a:t>전임상 효력 시험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cs typeface="Calibri"/>
                <a:sym typeface="Calibri"/>
              </a:rPr>
              <a:t>: Mouse Xenograft Model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cs typeface="Calibri"/>
                <a:sym typeface="Calibri"/>
              </a:rPr>
              <a:t>을 이용한 전임상 연구</a:t>
            </a:r>
            <a:endParaRPr lang="ko-KR" altLang="en-US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D1F7F-1408-5E85-033E-35214B78DAD5}"/>
              </a:ext>
            </a:extLst>
          </p:cNvPr>
          <p:cNvSpPr txBox="1"/>
          <p:nvPr/>
        </p:nvSpPr>
        <p:spPr>
          <a:xfrm>
            <a:off x="728117" y="4219312"/>
            <a:ext cx="24951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간암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폐암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유방암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신장암 등에 대한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NK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세포의 항암효과 연구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용량 의존적 유의미한 효과를 보임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endParaRPr lang="ko-KR" altLang="en-US" sz="11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52A29-BF86-4F46-91BE-BCD6CD75DBE1}"/>
              </a:ext>
            </a:extLst>
          </p:cNvPr>
          <p:cNvSpPr txBox="1"/>
          <p:nvPr/>
        </p:nvSpPr>
        <p:spPr>
          <a:xfrm>
            <a:off x="728118" y="2151176"/>
            <a:ext cx="2495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Check </a:t>
            </a:r>
            <a:r>
              <a:rPr lang="en-US" altLang="ko-KR" sz="1400" dirty="0">
                <a:latin typeface="+mn-ea"/>
              </a:rPr>
              <a:t>Point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endParaRPr lang="en-US" altLang="ko-KR" sz="10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   Total cell Number</a:t>
            </a:r>
            <a:r>
              <a:rPr lang="ko-KR" altLang="en-US" sz="1200" b="1" dirty="0">
                <a:latin typeface="+mn-ea"/>
              </a:rPr>
              <a:t> 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Average 5~10billion </a:t>
            </a:r>
          </a:p>
          <a:p>
            <a:endParaRPr lang="en-US" altLang="ko-KR" sz="600" b="1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   Amount of NK cell ( % 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Average 60%~98%</a:t>
            </a:r>
          </a:p>
          <a:p>
            <a:endParaRPr lang="en-US" altLang="ko-KR" sz="600" b="1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   Cell culture Period</a:t>
            </a:r>
          </a:p>
          <a:p>
            <a:r>
              <a:rPr lang="en-US" altLang="ko-KR" sz="1200" dirty="0">
                <a:latin typeface="+mn-ea"/>
              </a:rPr>
              <a:t>   14 days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55E7EC-D758-407A-8398-8EE95F02E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2" y="2100748"/>
            <a:ext cx="347715" cy="360133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2D2918-AFC1-402C-9129-F508E70822D1}"/>
              </a:ext>
            </a:extLst>
          </p:cNvPr>
          <p:cNvCxnSpPr>
            <a:cxnSpLocks/>
          </p:cNvCxnSpPr>
          <p:nvPr/>
        </p:nvCxnSpPr>
        <p:spPr>
          <a:xfrm>
            <a:off x="849083" y="2554729"/>
            <a:ext cx="0" cy="13764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79" y="2121807"/>
            <a:ext cx="5907243" cy="35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40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F55E4-2E24-4749-8375-4DE9B9BB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6" y="1832443"/>
            <a:ext cx="8255837" cy="3872036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F8B9DF7-487A-4BBB-B4D7-C36DE16FB55C}"/>
              </a:ext>
            </a:extLst>
          </p:cNvPr>
          <p:cNvSpPr/>
          <p:nvPr/>
        </p:nvSpPr>
        <p:spPr>
          <a:xfrm rot="5400000">
            <a:off x="427134" y="1114881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D1F7F-1408-5E85-033E-35214B78DAD5}"/>
              </a:ext>
            </a:extLst>
          </p:cNvPr>
          <p:cNvSpPr txBox="1"/>
          <p:nvPr/>
        </p:nvSpPr>
        <p:spPr>
          <a:xfrm>
            <a:off x="750051" y="988881"/>
            <a:ext cx="9469249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NK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세포치료제 전임상시험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약효시험 결과 </a:t>
            </a:r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</a:rPr>
            </a:br>
            <a: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</a:rPr>
            </a:br>
            <a:r>
              <a:rPr lang="ko-KR" altLang="en-US" sz="1050" dirty="0">
                <a:solidFill>
                  <a:srgbClr val="0070C0"/>
                </a:solidFill>
              </a:rPr>
              <a:t>* </a:t>
            </a:r>
            <a:r>
              <a:rPr lang="en-US" altLang="ko-KR" sz="1050" dirty="0">
                <a:solidFill>
                  <a:srgbClr val="0070C0"/>
                </a:solidFill>
              </a:rPr>
              <a:t>Cisplatin : </a:t>
            </a:r>
            <a:r>
              <a:rPr lang="ko-KR" altLang="en-US" sz="1050" dirty="0">
                <a:solidFill>
                  <a:srgbClr val="0070C0"/>
                </a:solidFill>
              </a:rPr>
              <a:t>화학항암제로써 초기 효과는 좋으나 부작용이 크고</a:t>
            </a:r>
            <a:r>
              <a:rPr lang="en-US" altLang="ko-KR" sz="1050" dirty="0">
                <a:solidFill>
                  <a:srgbClr val="0070C0"/>
                </a:solidFill>
              </a:rPr>
              <a:t>, </a:t>
            </a:r>
            <a:r>
              <a:rPr lang="ko-KR" altLang="en-US" sz="1050" dirty="0">
                <a:solidFill>
                  <a:srgbClr val="0070C0"/>
                </a:solidFill>
              </a:rPr>
              <a:t>암세포가 내성을 갖게 되는 치료제</a:t>
            </a:r>
            <a:endParaRPr lang="ko-KR" altLang="en-US" sz="1600"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FE39D-9F7F-4605-9CE2-42CAC6268BB7}"/>
              </a:ext>
            </a:extLst>
          </p:cNvPr>
          <p:cNvSpPr txBox="1"/>
          <p:nvPr/>
        </p:nvSpPr>
        <p:spPr>
          <a:xfrm>
            <a:off x="262366" y="28627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R&amp;D Pipe Line-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신약개발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765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FE39D-9F7F-4605-9CE2-42CAC6268BB7}"/>
              </a:ext>
            </a:extLst>
          </p:cNvPr>
          <p:cNvSpPr txBox="1"/>
          <p:nvPr/>
        </p:nvSpPr>
        <p:spPr>
          <a:xfrm>
            <a:off x="262366" y="28627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R&amp;D Pipe Line-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신약개발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모서리가 둥근 직사각형 11">
            <a:extLst>
              <a:ext uri="{FF2B5EF4-FFF2-40B4-BE49-F238E27FC236}">
                <a16:creationId xmlns:a16="http://schemas.microsoft.com/office/drawing/2014/main" id="{079B9ACE-C1B3-424A-A087-1661D1156715}"/>
              </a:ext>
            </a:extLst>
          </p:cNvPr>
          <p:cNvSpPr/>
          <p:nvPr/>
        </p:nvSpPr>
        <p:spPr>
          <a:xfrm>
            <a:off x="2747698" y="1272462"/>
            <a:ext cx="1260000" cy="470272"/>
          </a:xfrm>
          <a:prstGeom prst="roundRect">
            <a:avLst>
              <a:gd name="adj" fmla="val 1520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임상시험용 신약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70674B3A-81E2-4233-9B00-20F88711DBC8}"/>
              </a:ext>
            </a:extLst>
          </p:cNvPr>
          <p:cNvSpPr/>
          <p:nvPr/>
        </p:nvSpPr>
        <p:spPr>
          <a:xfrm>
            <a:off x="7477565" y="1270358"/>
            <a:ext cx="1260000" cy="470272"/>
          </a:xfrm>
          <a:prstGeom prst="roundRect">
            <a:avLst>
              <a:gd name="adj" fmla="val 1520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신약허가 신청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40441507-FF0A-438A-B9FE-788646B3E01F}"/>
              </a:ext>
            </a:extLst>
          </p:cNvPr>
          <p:cNvSpPr/>
          <p:nvPr/>
        </p:nvSpPr>
        <p:spPr>
          <a:xfrm>
            <a:off x="5694920" y="1021448"/>
            <a:ext cx="1620000" cy="461510"/>
          </a:xfrm>
          <a:prstGeom prst="roundRect">
            <a:avLst>
              <a:gd name="adj" fmla="val 1520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05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조건부 신약허가 신청</a:t>
            </a:r>
            <a:endParaRPr lang="en-US" altLang="ko-KR" sz="105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983711-0979-4449-9DD2-6159C82BEE6A}"/>
              </a:ext>
            </a:extLst>
          </p:cNvPr>
          <p:cNvSpPr/>
          <p:nvPr/>
        </p:nvSpPr>
        <p:spPr>
          <a:xfrm rot="5400000">
            <a:off x="159725" y="655847"/>
            <a:ext cx="360000" cy="10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4FAC93-DE02-4231-813A-62B7A6F783F0}"/>
              </a:ext>
            </a:extLst>
          </p:cNvPr>
          <p:cNvSpPr txBox="1"/>
          <p:nvPr/>
        </p:nvSpPr>
        <p:spPr>
          <a:xfrm>
            <a:off x="350199" y="560818"/>
            <a:ext cx="624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NK </a:t>
            </a:r>
            <a:r>
              <a:rPr lang="ko-KR" altLang="en-US" sz="1600" b="1" dirty="0">
                <a:latin typeface="+mn-ea"/>
              </a:rPr>
              <a:t>세포치료제 </a:t>
            </a:r>
            <a:r>
              <a:rPr lang="en-US" altLang="ko-KR" sz="1600" b="1" dirty="0">
                <a:latin typeface="+mn-ea"/>
              </a:rPr>
              <a:t>(1a/2a) </a:t>
            </a:r>
            <a:r>
              <a:rPr lang="ko-KR" altLang="en-US" sz="1600" b="1" dirty="0">
                <a:latin typeface="+mn-ea"/>
              </a:rPr>
              <a:t>임상시험 계획</a:t>
            </a:r>
            <a:endParaRPr lang="ko-KR" altLang="en-US" sz="16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3F2E5B-5D71-410B-8D67-D4C5BDA288F2}"/>
              </a:ext>
            </a:extLst>
          </p:cNvPr>
          <p:cNvCxnSpPr>
            <a:cxnSpLocks/>
          </p:cNvCxnSpPr>
          <p:nvPr/>
        </p:nvCxnSpPr>
        <p:spPr>
          <a:xfrm>
            <a:off x="1533049" y="5301655"/>
            <a:ext cx="6731641" cy="5795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id="{544AC99A-9CBC-4EEF-AF43-3C4BF0FE92D2}"/>
              </a:ext>
            </a:extLst>
          </p:cNvPr>
          <p:cNvSpPr/>
          <p:nvPr/>
        </p:nvSpPr>
        <p:spPr>
          <a:xfrm>
            <a:off x="1787030" y="2009197"/>
            <a:ext cx="7844527" cy="3252924"/>
          </a:xfrm>
          <a:prstGeom prst="roundRect">
            <a:avLst>
              <a:gd name="adj" fmla="val 106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7" name="모서리가 둥근 직사각형 11">
            <a:extLst>
              <a:ext uri="{FF2B5EF4-FFF2-40B4-BE49-F238E27FC236}">
                <a16:creationId xmlns:a16="http://schemas.microsoft.com/office/drawing/2014/main" id="{7DF41E0E-9B4F-4F3B-A4CB-DC0F1063E908}"/>
              </a:ext>
            </a:extLst>
          </p:cNvPr>
          <p:cNvSpPr/>
          <p:nvPr/>
        </p:nvSpPr>
        <p:spPr>
          <a:xfrm>
            <a:off x="273050" y="2337449"/>
            <a:ext cx="1260000" cy="120032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질병이해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타겟검증</a:t>
            </a:r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83C20E2F-F711-4862-A245-D868B63DC073}"/>
              </a:ext>
            </a:extLst>
          </p:cNvPr>
          <p:cNvSpPr/>
          <p:nvPr/>
        </p:nvSpPr>
        <p:spPr>
          <a:xfrm>
            <a:off x="273049" y="2101204"/>
            <a:ext cx="1260000" cy="288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기초</a:t>
            </a:r>
            <a:r>
              <a:rPr lang="en-US" altLang="ko-KR" sz="1050" b="1" dirty="0">
                <a:solidFill>
                  <a:schemeClr val="tx1"/>
                </a:solidFill>
              </a:rPr>
              <a:t>/</a:t>
            </a:r>
            <a:r>
              <a:rPr lang="ko-KR" altLang="en-US" sz="1050" b="1" dirty="0">
                <a:solidFill>
                  <a:schemeClr val="tx1"/>
                </a:solidFill>
              </a:rPr>
              <a:t>탐색연구</a:t>
            </a:r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0D07B8A0-6349-4765-9A09-C698FAD7AB02}"/>
              </a:ext>
            </a:extLst>
          </p:cNvPr>
          <p:cNvSpPr/>
          <p:nvPr/>
        </p:nvSpPr>
        <p:spPr>
          <a:xfrm>
            <a:off x="1893806" y="2337449"/>
            <a:ext cx="1260000" cy="120032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주기안정성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시험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후보물질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최적화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14811244-2A9F-4487-8E93-A90DFDCD4CB0}"/>
              </a:ext>
            </a:extLst>
          </p:cNvPr>
          <p:cNvSpPr/>
          <p:nvPr/>
        </p:nvSpPr>
        <p:spPr>
          <a:xfrm>
            <a:off x="1900011" y="2096550"/>
            <a:ext cx="1260000" cy="288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비임상</a:t>
            </a:r>
            <a:r>
              <a:rPr lang="en-US" altLang="ko-KR" sz="1050" b="1" dirty="0">
                <a:solidFill>
                  <a:schemeClr val="tx1"/>
                </a:solidFill>
              </a:rPr>
              <a:t>(</a:t>
            </a:r>
            <a:r>
              <a:rPr lang="ko-KR" altLang="en-US" sz="1050" b="1" dirty="0">
                <a:solidFill>
                  <a:schemeClr val="tx1"/>
                </a:solidFill>
              </a:rPr>
              <a:t>전임상</a:t>
            </a:r>
            <a:r>
              <a:rPr lang="en-US" altLang="ko-KR" sz="1050" b="1" dirty="0">
                <a:solidFill>
                  <a:schemeClr val="tx1"/>
                </a:solidFill>
              </a:rPr>
              <a:t>)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11">
            <a:extLst>
              <a:ext uri="{FF2B5EF4-FFF2-40B4-BE49-F238E27FC236}">
                <a16:creationId xmlns:a16="http://schemas.microsoft.com/office/drawing/2014/main" id="{EFAC4070-7BFA-4F88-8F6F-69988FF5CC2B}"/>
              </a:ext>
            </a:extLst>
          </p:cNvPr>
          <p:cNvSpPr/>
          <p:nvPr/>
        </p:nvSpPr>
        <p:spPr>
          <a:xfrm>
            <a:off x="273050" y="3461341"/>
            <a:ext cx="1260000" cy="1691356"/>
          </a:xfrm>
          <a:prstGeom prst="roundRect">
            <a:avLst>
              <a:gd name="adj" fmla="val 325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FDCA188D-140A-41A9-83D9-8A428D7D4A3B}"/>
              </a:ext>
            </a:extLst>
          </p:cNvPr>
          <p:cNvSpPr/>
          <p:nvPr/>
        </p:nvSpPr>
        <p:spPr>
          <a:xfrm>
            <a:off x="1900011" y="3461341"/>
            <a:ext cx="1260000" cy="1691356"/>
          </a:xfrm>
          <a:prstGeom prst="roundRect">
            <a:avLst>
              <a:gd name="adj" fmla="val 257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전임상시험</a:t>
            </a:r>
            <a:r>
              <a:rPr lang="en-US" altLang="ko-KR" sz="1100" b="1" dirty="0">
                <a:solidFill>
                  <a:prstClr val="white"/>
                </a:solidFill>
                <a:latin typeface="+mn-ea"/>
              </a:rPr>
              <a:t/>
            </a:r>
            <a:br>
              <a:rPr lang="en-US" altLang="ko-KR" sz="1100" b="1" dirty="0">
                <a:solidFill>
                  <a:prstClr val="white"/>
                </a:solidFill>
                <a:latin typeface="+mn-ea"/>
              </a:rPr>
            </a:br>
            <a:r>
              <a:rPr lang="en-US" altLang="ko-KR" sz="1100" b="1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동물대상</a:t>
            </a:r>
            <a:r>
              <a:rPr lang="en-US" altLang="ko-KR" sz="1100" b="1" dirty="0">
                <a:solidFill>
                  <a:prstClr val="white"/>
                </a:solidFill>
                <a:latin typeface="+mn-ea"/>
              </a:rPr>
              <a:t>)</a:t>
            </a:r>
          </a:p>
        </p:txBody>
      </p:sp>
      <p:sp>
        <p:nvSpPr>
          <p:cNvPr id="24" name="모서리가 둥근 직사각형 11">
            <a:extLst>
              <a:ext uri="{FF2B5EF4-FFF2-40B4-BE49-F238E27FC236}">
                <a16:creationId xmlns:a16="http://schemas.microsoft.com/office/drawing/2014/main" id="{AF02DA40-C8A9-482A-A6D8-1305A8E02EDB}"/>
              </a:ext>
            </a:extLst>
          </p:cNvPr>
          <p:cNvSpPr/>
          <p:nvPr/>
        </p:nvSpPr>
        <p:spPr>
          <a:xfrm>
            <a:off x="3488684" y="2337449"/>
            <a:ext cx="1260000" cy="120032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약동학적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특징</a:t>
            </a:r>
          </a:p>
        </p:txBody>
      </p:sp>
      <p:sp>
        <p:nvSpPr>
          <p:cNvPr id="25" name="모서리가 둥근 직사각형 11">
            <a:extLst>
              <a:ext uri="{FF2B5EF4-FFF2-40B4-BE49-F238E27FC236}">
                <a16:creationId xmlns:a16="http://schemas.microsoft.com/office/drawing/2014/main" id="{AF3799BA-F86A-42FE-8F37-BD7BC685FEBF}"/>
              </a:ext>
            </a:extLst>
          </p:cNvPr>
          <p:cNvSpPr/>
          <p:nvPr/>
        </p:nvSpPr>
        <p:spPr>
          <a:xfrm>
            <a:off x="3482479" y="3393270"/>
            <a:ext cx="1260000" cy="120032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투여용량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상한선 확인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모서리가 둥근 직사각형 11">
            <a:extLst>
              <a:ext uri="{FF2B5EF4-FFF2-40B4-BE49-F238E27FC236}">
                <a16:creationId xmlns:a16="http://schemas.microsoft.com/office/drawing/2014/main" id="{95A1118A-F010-4609-8E18-BFA37EE95278}"/>
              </a:ext>
            </a:extLst>
          </p:cNvPr>
          <p:cNvSpPr/>
          <p:nvPr/>
        </p:nvSpPr>
        <p:spPr>
          <a:xfrm>
            <a:off x="3482479" y="4525528"/>
            <a:ext cx="1260000" cy="62716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5 ~ 20 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명</a:t>
            </a:r>
            <a:endParaRPr lang="en-US" altLang="ko-KR" sz="11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모서리가 둥근 직사각형 11">
            <a:extLst>
              <a:ext uri="{FF2B5EF4-FFF2-40B4-BE49-F238E27FC236}">
                <a16:creationId xmlns:a16="http://schemas.microsoft.com/office/drawing/2014/main" id="{45EBDFBF-69CB-480E-B30C-D8A6BB4CEAB8}"/>
              </a:ext>
            </a:extLst>
          </p:cNvPr>
          <p:cNvSpPr/>
          <p:nvPr/>
        </p:nvSpPr>
        <p:spPr>
          <a:xfrm>
            <a:off x="5083562" y="2337449"/>
            <a:ext cx="1260000" cy="120032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최저투여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용량결정</a:t>
            </a:r>
          </a:p>
        </p:txBody>
      </p:sp>
      <p:sp>
        <p:nvSpPr>
          <p:cNvPr id="28" name="모서리가 둥근 직사각형 11">
            <a:extLst>
              <a:ext uri="{FF2B5EF4-FFF2-40B4-BE49-F238E27FC236}">
                <a16:creationId xmlns:a16="http://schemas.microsoft.com/office/drawing/2014/main" id="{1E89BD67-5BE9-4A9D-BF31-B1445196A893}"/>
              </a:ext>
            </a:extLst>
          </p:cNvPr>
          <p:cNvSpPr/>
          <p:nvPr/>
        </p:nvSpPr>
        <p:spPr>
          <a:xfrm>
            <a:off x="5079294" y="3393270"/>
            <a:ext cx="1260000" cy="120032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치료효과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탐색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중대한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부작용 탐색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9" name="모서리가 둥근 직사각형 11">
            <a:extLst>
              <a:ext uri="{FF2B5EF4-FFF2-40B4-BE49-F238E27FC236}">
                <a16:creationId xmlns:a16="http://schemas.microsoft.com/office/drawing/2014/main" id="{E3A41950-6237-4E5F-B547-E93324AC019B}"/>
              </a:ext>
            </a:extLst>
          </p:cNvPr>
          <p:cNvSpPr/>
          <p:nvPr/>
        </p:nvSpPr>
        <p:spPr>
          <a:xfrm>
            <a:off x="5079294" y="4525528"/>
            <a:ext cx="1260000" cy="62716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30 ~ 100 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명</a:t>
            </a:r>
            <a:endParaRPr lang="en-US" altLang="ko-KR" sz="11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모서리가 둥근 직사각형 11">
            <a:extLst>
              <a:ext uri="{FF2B5EF4-FFF2-40B4-BE49-F238E27FC236}">
                <a16:creationId xmlns:a16="http://schemas.microsoft.com/office/drawing/2014/main" id="{F23CBF92-23A7-4F0A-8F81-012C34920C90}"/>
              </a:ext>
            </a:extLst>
          </p:cNvPr>
          <p:cNvSpPr/>
          <p:nvPr/>
        </p:nvSpPr>
        <p:spPr>
          <a:xfrm>
            <a:off x="6678440" y="2337449"/>
            <a:ext cx="1260000" cy="120032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안전성 및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유효성 검증</a:t>
            </a:r>
          </a:p>
        </p:txBody>
      </p: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4D9A3808-3657-413D-93DE-2EF579BBA982}"/>
              </a:ext>
            </a:extLst>
          </p:cNvPr>
          <p:cNvSpPr/>
          <p:nvPr/>
        </p:nvSpPr>
        <p:spPr>
          <a:xfrm>
            <a:off x="6678440" y="3393270"/>
            <a:ext cx="1260000" cy="120032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2" name="모서리가 둥근 직사각형 11">
            <a:extLst>
              <a:ext uri="{FF2B5EF4-FFF2-40B4-BE49-F238E27FC236}">
                <a16:creationId xmlns:a16="http://schemas.microsoft.com/office/drawing/2014/main" id="{BFD1E800-6AEE-4802-B3D8-7BE87DE1A8E6}"/>
              </a:ext>
            </a:extLst>
          </p:cNvPr>
          <p:cNvSpPr/>
          <p:nvPr/>
        </p:nvSpPr>
        <p:spPr>
          <a:xfrm>
            <a:off x="6678440" y="4525528"/>
            <a:ext cx="1260000" cy="62716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100~1,000 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명</a:t>
            </a:r>
            <a:endParaRPr lang="en-US" altLang="ko-KR" sz="11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E8DC5398-8CF4-47EF-A479-C2577D3CDDB5}"/>
              </a:ext>
            </a:extLst>
          </p:cNvPr>
          <p:cNvSpPr/>
          <p:nvPr/>
        </p:nvSpPr>
        <p:spPr>
          <a:xfrm>
            <a:off x="3482479" y="2096550"/>
            <a:ext cx="4455961" cy="288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임상시험</a:t>
            </a:r>
          </a:p>
        </p:txBody>
      </p:sp>
      <p:sp>
        <p:nvSpPr>
          <p:cNvPr id="34" name="모서리가 둥근 직사각형 11">
            <a:extLst>
              <a:ext uri="{FF2B5EF4-FFF2-40B4-BE49-F238E27FC236}">
                <a16:creationId xmlns:a16="http://schemas.microsoft.com/office/drawing/2014/main" id="{6F2E7D8D-0A60-424F-BF2D-E839B4C83836}"/>
              </a:ext>
            </a:extLst>
          </p:cNvPr>
          <p:cNvSpPr/>
          <p:nvPr/>
        </p:nvSpPr>
        <p:spPr>
          <a:xfrm>
            <a:off x="8273319" y="2337449"/>
            <a:ext cx="1260000" cy="120032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신약허가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시판 후 조사</a:t>
            </a:r>
            <a:endParaRPr lang="en-US" altLang="ko-KR" sz="1100" b="1" dirty="0">
              <a:solidFill>
                <a:prstClr val="white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1200" b="1" dirty="0">
                <a:solidFill>
                  <a:schemeClr val="accent4"/>
                </a:solidFill>
                <a:latin typeface="+mn-ea"/>
              </a:rPr>
              <a:t>(4 </a:t>
            </a:r>
            <a:r>
              <a:rPr lang="ko-KR" altLang="en-US" sz="1200" b="1" dirty="0">
                <a:solidFill>
                  <a:schemeClr val="accent4"/>
                </a:solidFill>
                <a:latin typeface="+mn-ea"/>
              </a:rPr>
              <a:t>상</a:t>
            </a:r>
            <a:r>
              <a:rPr lang="en-US" altLang="ko-KR" sz="1200" b="1" dirty="0">
                <a:solidFill>
                  <a:schemeClr val="accent4"/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35" name="모서리가 둥근 직사각형 11">
            <a:extLst>
              <a:ext uri="{FF2B5EF4-FFF2-40B4-BE49-F238E27FC236}">
                <a16:creationId xmlns:a16="http://schemas.microsoft.com/office/drawing/2014/main" id="{B5DB48D3-7056-48A6-894C-F611956B193D}"/>
              </a:ext>
            </a:extLst>
          </p:cNvPr>
          <p:cNvSpPr/>
          <p:nvPr/>
        </p:nvSpPr>
        <p:spPr>
          <a:xfrm>
            <a:off x="8273318" y="3393270"/>
            <a:ext cx="1260000" cy="120032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부작용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추적 관찰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다른 질환에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대한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약물효과 탐색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11">
            <a:extLst>
              <a:ext uri="{FF2B5EF4-FFF2-40B4-BE49-F238E27FC236}">
                <a16:creationId xmlns:a16="http://schemas.microsoft.com/office/drawing/2014/main" id="{26999177-03AE-463F-BC22-B63B9175B046}"/>
              </a:ext>
            </a:extLst>
          </p:cNvPr>
          <p:cNvSpPr/>
          <p:nvPr/>
        </p:nvSpPr>
        <p:spPr>
          <a:xfrm>
            <a:off x="8273318" y="4525528"/>
            <a:ext cx="1260000" cy="627169"/>
          </a:xfrm>
          <a:prstGeom prst="roundRect">
            <a:avLst>
              <a:gd name="adj" fmla="val 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EAF608C5-79E6-42D4-9C77-FA4A368A8A4A}"/>
              </a:ext>
            </a:extLst>
          </p:cNvPr>
          <p:cNvSpPr/>
          <p:nvPr/>
        </p:nvSpPr>
        <p:spPr>
          <a:xfrm>
            <a:off x="8273319" y="2096550"/>
            <a:ext cx="1260000" cy="288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허가검토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 dirty="0">
                <a:solidFill>
                  <a:schemeClr val="bg1"/>
                </a:solidFill>
              </a:rPr>
              <a:t>승인</a:t>
            </a: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E394A316-730D-4C57-AEC0-1B22A80BC7BF}"/>
              </a:ext>
            </a:extLst>
          </p:cNvPr>
          <p:cNvSpPr/>
          <p:nvPr/>
        </p:nvSpPr>
        <p:spPr>
          <a:xfrm>
            <a:off x="5079294" y="1742728"/>
            <a:ext cx="1260000" cy="288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식약처 관장 범위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943F64F-8A97-4BFA-9163-19F5A7E44EE0}"/>
              </a:ext>
            </a:extLst>
          </p:cNvPr>
          <p:cNvCxnSpPr/>
          <p:nvPr/>
        </p:nvCxnSpPr>
        <p:spPr>
          <a:xfrm>
            <a:off x="273050" y="3433323"/>
            <a:ext cx="125999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41F99DA-5617-456D-86F3-293991D56B22}"/>
              </a:ext>
            </a:extLst>
          </p:cNvPr>
          <p:cNvCxnSpPr/>
          <p:nvPr/>
        </p:nvCxnSpPr>
        <p:spPr>
          <a:xfrm>
            <a:off x="1892664" y="3430451"/>
            <a:ext cx="125999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1FBAB59-A53B-4DDD-ACE7-A5E87DE96B2C}"/>
              </a:ext>
            </a:extLst>
          </p:cNvPr>
          <p:cNvCxnSpPr/>
          <p:nvPr/>
        </p:nvCxnSpPr>
        <p:spPr>
          <a:xfrm>
            <a:off x="3482480" y="2711584"/>
            <a:ext cx="1259999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16A9CD7-7338-4CCC-BFF8-314A6EB04A85}"/>
              </a:ext>
            </a:extLst>
          </p:cNvPr>
          <p:cNvCxnSpPr/>
          <p:nvPr/>
        </p:nvCxnSpPr>
        <p:spPr>
          <a:xfrm>
            <a:off x="5079295" y="2711584"/>
            <a:ext cx="1259999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0A959CD-DEE8-4D33-A9F9-55816D51AAC9}"/>
              </a:ext>
            </a:extLst>
          </p:cNvPr>
          <p:cNvCxnSpPr/>
          <p:nvPr/>
        </p:nvCxnSpPr>
        <p:spPr>
          <a:xfrm>
            <a:off x="6678441" y="2711584"/>
            <a:ext cx="1259999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B37D620-D0A3-4BE1-87FE-8B1EA86885E5}"/>
              </a:ext>
            </a:extLst>
          </p:cNvPr>
          <p:cNvCxnSpPr/>
          <p:nvPr/>
        </p:nvCxnSpPr>
        <p:spPr>
          <a:xfrm>
            <a:off x="3488232" y="3416070"/>
            <a:ext cx="125999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0C0576E-858A-48C0-9F88-CA0A6679135C}"/>
              </a:ext>
            </a:extLst>
          </p:cNvPr>
          <p:cNvCxnSpPr/>
          <p:nvPr/>
        </p:nvCxnSpPr>
        <p:spPr>
          <a:xfrm>
            <a:off x="5085047" y="3416070"/>
            <a:ext cx="125999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7DEF2D8-B0B8-4FAC-9FF1-44C746586429}"/>
              </a:ext>
            </a:extLst>
          </p:cNvPr>
          <p:cNvCxnSpPr/>
          <p:nvPr/>
        </p:nvCxnSpPr>
        <p:spPr>
          <a:xfrm>
            <a:off x="3476733" y="4586389"/>
            <a:ext cx="125999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BE8CBB5-B03D-41E2-8AC5-D21842D3586E}"/>
              </a:ext>
            </a:extLst>
          </p:cNvPr>
          <p:cNvCxnSpPr/>
          <p:nvPr/>
        </p:nvCxnSpPr>
        <p:spPr>
          <a:xfrm>
            <a:off x="5073548" y="4586389"/>
            <a:ext cx="125999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71D9888-FFE9-4181-8507-57C6233991A1}"/>
              </a:ext>
            </a:extLst>
          </p:cNvPr>
          <p:cNvCxnSpPr/>
          <p:nvPr/>
        </p:nvCxnSpPr>
        <p:spPr>
          <a:xfrm>
            <a:off x="6672694" y="4586389"/>
            <a:ext cx="125999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AA469D2-F745-42C9-93C0-ABF12DDD1661}"/>
              </a:ext>
            </a:extLst>
          </p:cNvPr>
          <p:cNvCxnSpPr/>
          <p:nvPr/>
        </p:nvCxnSpPr>
        <p:spPr>
          <a:xfrm>
            <a:off x="8273318" y="3413199"/>
            <a:ext cx="1259999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9407E7E-41AE-4C39-986A-15A096FDA75D}"/>
              </a:ext>
            </a:extLst>
          </p:cNvPr>
          <p:cNvCxnSpPr/>
          <p:nvPr/>
        </p:nvCxnSpPr>
        <p:spPr>
          <a:xfrm>
            <a:off x="8264691" y="3913527"/>
            <a:ext cx="125999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E1893D3-BD92-4874-BE57-61B2257C4391}"/>
              </a:ext>
            </a:extLst>
          </p:cNvPr>
          <p:cNvCxnSpPr/>
          <p:nvPr/>
        </p:nvCxnSpPr>
        <p:spPr>
          <a:xfrm>
            <a:off x="5073547" y="3987687"/>
            <a:ext cx="125999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CD8FB89-FBD2-49E7-87E5-09A3E53922C6}"/>
              </a:ext>
            </a:extLst>
          </p:cNvPr>
          <p:cNvSpPr txBox="1"/>
          <p:nvPr/>
        </p:nvSpPr>
        <p:spPr>
          <a:xfrm>
            <a:off x="3904194" y="2421439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+mn-ea"/>
              </a:rPr>
              <a:t>1</a:t>
            </a:r>
            <a:r>
              <a:rPr lang="ko-KR" altLang="en-US" sz="1200" b="1" dirty="0">
                <a:solidFill>
                  <a:schemeClr val="accent4"/>
                </a:solidFill>
                <a:latin typeface="+mn-ea"/>
              </a:rPr>
              <a:t>상</a:t>
            </a:r>
            <a:endParaRPr lang="ko-KR" altLang="en-US" sz="20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D0950B-20DD-4BC1-98F7-81D2AA419A78}"/>
              </a:ext>
            </a:extLst>
          </p:cNvPr>
          <p:cNvSpPr txBox="1"/>
          <p:nvPr/>
        </p:nvSpPr>
        <p:spPr>
          <a:xfrm>
            <a:off x="5487104" y="2421439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+mn-ea"/>
              </a:rPr>
              <a:t>2</a:t>
            </a:r>
            <a:r>
              <a:rPr lang="ko-KR" altLang="en-US" sz="1200" b="1" dirty="0">
                <a:solidFill>
                  <a:schemeClr val="accent4"/>
                </a:solidFill>
                <a:latin typeface="+mn-ea"/>
              </a:rPr>
              <a:t>상</a:t>
            </a:r>
            <a:endParaRPr lang="ko-KR" altLang="en-US" sz="2000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934838-F3DB-4AE0-95C0-C4E0B59B048C}"/>
              </a:ext>
            </a:extLst>
          </p:cNvPr>
          <p:cNvSpPr txBox="1"/>
          <p:nvPr/>
        </p:nvSpPr>
        <p:spPr>
          <a:xfrm>
            <a:off x="7086251" y="2416499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+mn-ea"/>
              </a:rPr>
              <a:t>3</a:t>
            </a:r>
            <a:r>
              <a:rPr lang="ko-KR" altLang="en-US" sz="1200" b="1" dirty="0">
                <a:solidFill>
                  <a:schemeClr val="accent4"/>
                </a:solidFill>
                <a:latin typeface="+mn-ea"/>
              </a:rPr>
              <a:t>상</a:t>
            </a:r>
            <a:endParaRPr lang="ko-KR" altLang="en-US" sz="2000" b="1" dirty="0">
              <a:solidFill>
                <a:schemeClr val="accent4"/>
              </a:solidFill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06F4DA0-F2C2-4DB3-937B-86115DEE7B55}"/>
              </a:ext>
            </a:extLst>
          </p:cNvPr>
          <p:cNvCxnSpPr>
            <a:cxnSpLocks/>
          </p:cNvCxnSpPr>
          <p:nvPr/>
        </p:nvCxnSpPr>
        <p:spPr>
          <a:xfrm>
            <a:off x="6504920" y="1482951"/>
            <a:ext cx="0" cy="3777068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위쪽 모서리 55">
            <a:extLst>
              <a:ext uri="{FF2B5EF4-FFF2-40B4-BE49-F238E27FC236}">
                <a16:creationId xmlns:a16="http://schemas.microsoft.com/office/drawing/2014/main" id="{FD9A305B-57B9-41F3-8333-6EA26E5B7340}"/>
              </a:ext>
            </a:extLst>
          </p:cNvPr>
          <p:cNvSpPr/>
          <p:nvPr/>
        </p:nvSpPr>
        <p:spPr>
          <a:xfrm flipV="1">
            <a:off x="273049" y="5163449"/>
            <a:ext cx="1260000" cy="288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위쪽 모서리 56">
            <a:extLst>
              <a:ext uri="{FF2B5EF4-FFF2-40B4-BE49-F238E27FC236}">
                <a16:creationId xmlns:a16="http://schemas.microsoft.com/office/drawing/2014/main" id="{5FD4BFAB-3AA6-405D-B9C5-7EBC5815D0D7}"/>
              </a:ext>
            </a:extLst>
          </p:cNvPr>
          <p:cNvSpPr/>
          <p:nvPr/>
        </p:nvSpPr>
        <p:spPr>
          <a:xfrm flipV="1">
            <a:off x="1900011" y="5161042"/>
            <a:ext cx="1260000" cy="288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8" name="사각형: 둥근 위쪽 모서리 57">
            <a:extLst>
              <a:ext uri="{FF2B5EF4-FFF2-40B4-BE49-F238E27FC236}">
                <a16:creationId xmlns:a16="http://schemas.microsoft.com/office/drawing/2014/main" id="{BBD1A613-3334-4C82-B306-1737173C7EB9}"/>
              </a:ext>
            </a:extLst>
          </p:cNvPr>
          <p:cNvSpPr/>
          <p:nvPr/>
        </p:nvSpPr>
        <p:spPr>
          <a:xfrm flipV="1">
            <a:off x="3488232" y="5157655"/>
            <a:ext cx="2845314" cy="288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위쪽 모서리 58">
            <a:extLst>
              <a:ext uri="{FF2B5EF4-FFF2-40B4-BE49-F238E27FC236}">
                <a16:creationId xmlns:a16="http://schemas.microsoft.com/office/drawing/2014/main" id="{7520F278-E94E-4945-95E7-8C4D131323D2}"/>
              </a:ext>
            </a:extLst>
          </p:cNvPr>
          <p:cNvSpPr/>
          <p:nvPr/>
        </p:nvSpPr>
        <p:spPr>
          <a:xfrm flipV="1">
            <a:off x="6672693" y="5157655"/>
            <a:ext cx="1260000" cy="288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0" name="사각형: 둥근 위쪽 모서리 59">
            <a:extLst>
              <a:ext uri="{FF2B5EF4-FFF2-40B4-BE49-F238E27FC236}">
                <a16:creationId xmlns:a16="http://schemas.microsoft.com/office/drawing/2014/main" id="{3954E33F-0CE4-4B8D-9EA9-396F2C52580E}"/>
              </a:ext>
            </a:extLst>
          </p:cNvPr>
          <p:cNvSpPr/>
          <p:nvPr/>
        </p:nvSpPr>
        <p:spPr>
          <a:xfrm flipV="1">
            <a:off x="8264690" y="5157654"/>
            <a:ext cx="1260000" cy="288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6A88026-254F-455A-80C7-56F5C9F05C94}"/>
              </a:ext>
            </a:extLst>
          </p:cNvPr>
          <p:cNvSpPr txBox="1"/>
          <p:nvPr/>
        </p:nvSpPr>
        <p:spPr>
          <a:xfrm>
            <a:off x="334179" y="5180714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latin typeface="+mn-ea"/>
              </a:rPr>
              <a:t>2008 </a:t>
            </a:r>
            <a:r>
              <a:rPr lang="ko-KR" altLang="en-US" sz="1050" b="1" dirty="0">
                <a:latin typeface="+mn-ea"/>
              </a:rPr>
              <a:t>년</a:t>
            </a:r>
            <a:r>
              <a:rPr lang="en-US" altLang="ko-KR" sz="1050" b="1" dirty="0">
                <a:latin typeface="+mn-ea"/>
              </a:rPr>
              <a:t> ~ </a:t>
            </a:r>
            <a:r>
              <a:rPr lang="ko-KR" altLang="en-US" sz="1050" b="1" dirty="0">
                <a:latin typeface="+mn-ea"/>
              </a:rPr>
              <a:t>창업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7591E5-1DB9-4565-98BE-F716DE519A71}"/>
              </a:ext>
            </a:extLst>
          </p:cNvPr>
          <p:cNvSpPr txBox="1"/>
          <p:nvPr/>
        </p:nvSpPr>
        <p:spPr>
          <a:xfrm>
            <a:off x="2112498" y="5174696"/>
            <a:ext cx="8258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latin typeface="+mn-ea"/>
              </a:rPr>
              <a:t>~ 2023 </a:t>
            </a:r>
            <a:r>
              <a:rPr lang="ko-KR" altLang="en-US" sz="1050" b="1" dirty="0">
                <a:latin typeface="+mn-ea"/>
              </a:rPr>
              <a:t>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E183A5-3CEC-4878-86DA-EF8E3D96EC4B}"/>
              </a:ext>
            </a:extLst>
          </p:cNvPr>
          <p:cNvSpPr txBox="1"/>
          <p:nvPr/>
        </p:nvSpPr>
        <p:spPr>
          <a:xfrm>
            <a:off x="8475800" y="5174696"/>
            <a:ext cx="8258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~ 2030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03197A7-F0B8-4912-883A-2EA01A01AC26}"/>
              </a:ext>
            </a:extLst>
          </p:cNvPr>
          <p:cNvSpPr txBox="1"/>
          <p:nvPr/>
        </p:nvSpPr>
        <p:spPr>
          <a:xfrm>
            <a:off x="4540067" y="5180481"/>
            <a:ext cx="8258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latin typeface="+mn-ea"/>
              </a:rPr>
              <a:t>2025 </a:t>
            </a:r>
            <a:r>
              <a:rPr lang="ko-KR" altLang="en-US" sz="1050" b="1" dirty="0">
                <a:latin typeface="+mn-ea"/>
              </a:rPr>
              <a:t>년 </a:t>
            </a:r>
            <a:r>
              <a:rPr lang="en-US" altLang="ko-KR" sz="1050" b="1" dirty="0">
                <a:latin typeface="+mn-ea"/>
              </a:rPr>
              <a:t>~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2997F1-7B3B-4BFD-87B3-8455EFDB8502}"/>
              </a:ext>
            </a:extLst>
          </p:cNvPr>
          <p:cNvSpPr txBox="1"/>
          <p:nvPr/>
        </p:nvSpPr>
        <p:spPr>
          <a:xfrm>
            <a:off x="6889759" y="5178084"/>
            <a:ext cx="8258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2028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~</a:t>
            </a:r>
            <a:endParaRPr lang="ko-KR" altLang="en-US" sz="105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E1686E-08A5-47A0-B151-6E30A190CA05}"/>
              </a:ext>
            </a:extLst>
          </p:cNvPr>
          <p:cNvSpPr/>
          <p:nvPr/>
        </p:nvSpPr>
        <p:spPr>
          <a:xfrm>
            <a:off x="1900011" y="5468144"/>
            <a:ext cx="1411012" cy="997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세포처리시설 허가</a:t>
            </a:r>
            <a:endParaRPr lang="en-US" altLang="ko-KR" sz="1000" dirty="0">
              <a:latin typeface="+mn-ea"/>
            </a:endParaRPr>
          </a:p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전임상 독성시험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ko-KR" altLang="en-US" sz="1000" dirty="0">
                <a:latin typeface="+mn-ea"/>
              </a:rPr>
              <a:t>및 효력시험 완료</a:t>
            </a:r>
            <a:endParaRPr lang="en-US" altLang="ko-KR" sz="1000" dirty="0">
              <a:latin typeface="+mn-ea"/>
            </a:endParaRPr>
          </a:p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자동화 배양 시험</a:t>
            </a:r>
            <a:endParaRPr lang="en-US" altLang="ko-KR" sz="1000" dirty="0">
              <a:latin typeface="+mn-ea"/>
            </a:endParaRPr>
          </a:p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임상시험 </a:t>
            </a:r>
            <a:r>
              <a:rPr lang="en-US" altLang="ko-KR" sz="1000" dirty="0">
                <a:latin typeface="+mn-ea"/>
              </a:rPr>
              <a:t>CRO</a:t>
            </a:r>
            <a:r>
              <a:rPr lang="ko-KR" altLang="en-US" sz="1000" dirty="0">
                <a:latin typeface="+mn-ea"/>
              </a:rPr>
              <a:t>계약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E6287CC-DE07-41F0-8E80-30D88469DDBE}"/>
              </a:ext>
            </a:extLst>
          </p:cNvPr>
          <p:cNvSpPr/>
          <p:nvPr/>
        </p:nvSpPr>
        <p:spPr>
          <a:xfrm>
            <a:off x="3476732" y="5468143"/>
            <a:ext cx="1476267" cy="628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IND/IRB </a:t>
            </a:r>
            <a:r>
              <a:rPr lang="ko-KR" altLang="en-US" sz="1000" dirty="0">
                <a:latin typeface="+mn-ea"/>
              </a:rPr>
              <a:t>제출</a:t>
            </a:r>
            <a:endParaRPr lang="en-US" altLang="ko-KR" sz="1000" dirty="0">
              <a:latin typeface="+mn-ea"/>
            </a:endParaRPr>
          </a:p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임상 </a:t>
            </a:r>
            <a:r>
              <a:rPr lang="en-US" altLang="ko-KR" sz="1000" dirty="0">
                <a:latin typeface="+mn-ea"/>
              </a:rPr>
              <a:t>1</a:t>
            </a:r>
            <a:r>
              <a:rPr lang="ko-KR" altLang="en-US" sz="1000" dirty="0">
                <a:latin typeface="+mn-ea"/>
              </a:rPr>
              <a:t>상</a:t>
            </a:r>
            <a:r>
              <a:rPr lang="en-US" altLang="ko-KR" sz="1000" dirty="0">
                <a:latin typeface="+mn-ea"/>
              </a:rPr>
              <a:t>/2</a:t>
            </a:r>
            <a:r>
              <a:rPr lang="ko-KR" altLang="en-US" sz="1000" dirty="0">
                <a:latin typeface="+mn-ea"/>
              </a:rPr>
              <a:t>상 진행</a:t>
            </a:r>
            <a:endParaRPr lang="en-US" altLang="ko-KR" sz="1000" dirty="0">
              <a:latin typeface="+mn-ea"/>
            </a:endParaRPr>
          </a:p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자동배양솔루션 런칭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A9694B6-E17F-44EB-B317-48270B6E41E8}"/>
              </a:ext>
            </a:extLst>
          </p:cNvPr>
          <p:cNvSpPr/>
          <p:nvPr/>
        </p:nvSpPr>
        <p:spPr>
          <a:xfrm>
            <a:off x="6672692" y="5467232"/>
            <a:ext cx="1522401" cy="812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임상 </a:t>
            </a:r>
            <a:r>
              <a:rPr lang="en-US" altLang="ko-KR" sz="1000" dirty="0">
                <a:latin typeface="+mn-ea"/>
              </a:rPr>
              <a:t>2</a:t>
            </a:r>
            <a:r>
              <a:rPr lang="ko-KR" altLang="en-US" sz="1000" dirty="0">
                <a:latin typeface="+mn-ea"/>
              </a:rPr>
              <a:t>상 완료</a:t>
            </a:r>
            <a:endParaRPr lang="en-US" altLang="ko-KR" sz="1000" dirty="0">
              <a:latin typeface="+mn-ea"/>
            </a:endParaRPr>
          </a:p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조건부 품목허가 신청</a:t>
            </a:r>
            <a:endParaRPr lang="en-US" altLang="ko-KR" sz="1000" dirty="0">
              <a:latin typeface="+mn-ea"/>
            </a:endParaRPr>
          </a:p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임상 </a:t>
            </a:r>
            <a:r>
              <a:rPr lang="en-US" altLang="ko-KR" sz="1000" dirty="0">
                <a:latin typeface="+mn-ea"/>
              </a:rPr>
              <a:t>3</a:t>
            </a:r>
            <a:r>
              <a:rPr lang="ko-KR" altLang="en-US" sz="1000" dirty="0">
                <a:latin typeface="+mn-ea"/>
              </a:rPr>
              <a:t>상 시작</a:t>
            </a:r>
            <a:endParaRPr lang="en-US" altLang="ko-KR" sz="1000" dirty="0">
              <a:latin typeface="+mn-ea"/>
            </a:endParaRPr>
          </a:p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파이프라인 기술수출</a:t>
            </a:r>
            <a:endParaRPr lang="en-US" altLang="ko-KR" sz="1000" dirty="0"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5773EEE-7B27-45F9-A316-D5093A58DE4A}"/>
              </a:ext>
            </a:extLst>
          </p:cNvPr>
          <p:cNvSpPr/>
          <p:nvPr/>
        </p:nvSpPr>
        <p:spPr>
          <a:xfrm>
            <a:off x="5082123" y="5473929"/>
            <a:ext cx="1476267" cy="628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첨단재생의료 연계</a:t>
            </a:r>
            <a:endParaRPr lang="en-US" altLang="ko-KR" sz="1000" dirty="0">
              <a:latin typeface="+mn-ea"/>
            </a:endParaRPr>
          </a:p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자동배양솔루션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ko-KR" altLang="en-US" sz="1000" dirty="0">
                <a:latin typeface="+mn-ea"/>
              </a:rPr>
              <a:t>글로벌 파트너 협력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3DDAF69-6AB8-491F-A5F4-DF5D66ED4971}"/>
              </a:ext>
            </a:extLst>
          </p:cNvPr>
          <p:cNvCxnSpPr>
            <a:cxnSpLocks/>
          </p:cNvCxnSpPr>
          <p:nvPr/>
        </p:nvCxnSpPr>
        <p:spPr>
          <a:xfrm>
            <a:off x="3311023" y="1785440"/>
            <a:ext cx="0" cy="3476683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0166F48-C562-444B-A0FF-E374192A0A88}"/>
              </a:ext>
            </a:extLst>
          </p:cNvPr>
          <p:cNvCxnSpPr>
            <a:cxnSpLocks/>
          </p:cNvCxnSpPr>
          <p:nvPr/>
        </p:nvCxnSpPr>
        <p:spPr>
          <a:xfrm>
            <a:off x="8107565" y="1783336"/>
            <a:ext cx="0" cy="3476683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ED6D04-35AF-472D-9E7B-1008182F05D9}"/>
              </a:ext>
            </a:extLst>
          </p:cNvPr>
          <p:cNvSpPr/>
          <p:nvPr/>
        </p:nvSpPr>
        <p:spPr>
          <a:xfrm>
            <a:off x="197543" y="5597049"/>
            <a:ext cx="1411012" cy="44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NK</a:t>
            </a:r>
            <a:r>
              <a:rPr lang="ko-KR" altLang="en-US" sz="1000" dirty="0">
                <a:latin typeface="+mn-ea"/>
              </a:rPr>
              <a:t>세포치료제 </a:t>
            </a:r>
            <a:r>
              <a:rPr lang="en-US" altLang="ko-KR" sz="1000" dirty="0">
                <a:latin typeface="+mn-ea"/>
              </a:rPr>
              <a:t>R&amp;D</a:t>
            </a:r>
          </a:p>
          <a:p>
            <a:pPr marL="92075" indent="-920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4392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8B1E53-4704-49D8-A496-B4D78BDC7B92}"/>
              </a:ext>
            </a:extLst>
          </p:cNvPr>
          <p:cNvGrpSpPr/>
          <p:nvPr/>
        </p:nvGrpSpPr>
        <p:grpSpPr>
          <a:xfrm>
            <a:off x="-2848468" y="354932"/>
            <a:ext cx="12754468" cy="6154152"/>
            <a:chOff x="-2848468" y="1295226"/>
            <a:chExt cx="12754468" cy="5562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09AB4B-23F7-4241-B6EA-95058D83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" y="1295226"/>
              <a:ext cx="9904815" cy="556277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46FD412-D3A3-4D22-BD7B-0535F01B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48468" y="2625614"/>
              <a:ext cx="10415037" cy="82296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03FA40C-1F20-4340-83E3-C88AA79BCC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r="9652"/>
          <a:stretch/>
        </p:blipFill>
        <p:spPr>
          <a:xfrm>
            <a:off x="-1253609" y="1739409"/>
            <a:ext cx="7625755" cy="4699709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142" y="6439118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D9D6F-D658-46E2-BA55-C8B3A1940092}"/>
              </a:ext>
            </a:extLst>
          </p:cNvPr>
          <p:cNvSpPr txBox="1"/>
          <p:nvPr/>
        </p:nvSpPr>
        <p:spPr>
          <a:xfrm>
            <a:off x="-511745" y="1246839"/>
            <a:ext cx="5928953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2400" b="1" dirty="0">
                <a:solidFill>
                  <a:srgbClr val="43D1A1"/>
                </a:solidFill>
                <a:latin typeface="+mn-ea"/>
              </a:rPr>
              <a:t>Products Line</a:t>
            </a:r>
          </a:p>
        </p:txBody>
      </p:sp>
    </p:spTree>
    <p:extLst>
      <p:ext uri="{BB962C8B-B14F-4D97-AF65-F5344CB8AC3E}">
        <p14:creationId xmlns:p14="http://schemas.microsoft.com/office/powerpoint/2010/main" val="236472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15">
            <a:extLst>
              <a:ext uri="{FF2B5EF4-FFF2-40B4-BE49-F238E27FC236}">
                <a16:creationId xmlns:a16="http://schemas.microsoft.com/office/drawing/2014/main" id="{0F5CA2E8-0EEE-4E66-8853-79628D9E5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412572-15A4-4827-809E-FDFD6B30A502}"/>
              </a:ext>
            </a:extLst>
          </p:cNvPr>
          <p:cNvSpPr txBox="1"/>
          <p:nvPr/>
        </p:nvSpPr>
        <p:spPr>
          <a:xfrm>
            <a:off x="266675" y="1672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Products Line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슬라이드 번호 개체 틀 15">
            <a:extLst>
              <a:ext uri="{FF2B5EF4-FFF2-40B4-BE49-F238E27FC236}">
                <a16:creationId xmlns:a16="http://schemas.microsoft.com/office/drawing/2014/main" id="{CE26A009-757F-40E1-A43E-0F480CE232B4}"/>
              </a:ext>
            </a:extLst>
          </p:cNvPr>
          <p:cNvSpPr txBox="1">
            <a:spLocks/>
          </p:cNvSpPr>
          <p:nvPr/>
        </p:nvSpPr>
        <p:spPr>
          <a:xfrm>
            <a:off x="9252930" y="6460272"/>
            <a:ext cx="572670" cy="365125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BC2FDF-26C4-4504-A4F1-070B1C93E97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F44DF-2A29-4356-8F4B-369B68EA3F15}"/>
              </a:ext>
            </a:extLst>
          </p:cNvPr>
          <p:cNvSpPr txBox="1"/>
          <p:nvPr/>
        </p:nvSpPr>
        <p:spPr>
          <a:xfrm>
            <a:off x="462141" y="570343"/>
            <a:ext cx="933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NK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세포 자동배양솔루션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RK NKTM ACS I (1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인용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NK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세포 자동배양시스템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사각형: 둥근 모서리 2">
            <a:extLst>
              <a:ext uri="{FF2B5EF4-FFF2-40B4-BE49-F238E27FC236}">
                <a16:creationId xmlns:a16="http://schemas.microsoft.com/office/drawing/2014/main" id="{115FBC6C-FC7A-4A63-B92F-8B788679CE66}"/>
              </a:ext>
            </a:extLst>
          </p:cNvPr>
          <p:cNvSpPr/>
          <p:nvPr/>
        </p:nvSpPr>
        <p:spPr>
          <a:xfrm rot="5400000">
            <a:off x="147539" y="674897"/>
            <a:ext cx="360000" cy="10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8">
            <a:extLst>
              <a:ext uri="{FF2B5EF4-FFF2-40B4-BE49-F238E27FC236}">
                <a16:creationId xmlns:a16="http://schemas.microsoft.com/office/drawing/2014/main" id="{A3BA2DA4-4CD8-431A-8F1B-52790D64F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5" t="-2" r="18224" b="64548"/>
          <a:stretch>
            <a:fillRect/>
          </a:stretch>
        </p:blipFill>
        <p:spPr bwMode="auto">
          <a:xfrm>
            <a:off x="3918980" y="1476376"/>
            <a:ext cx="2323864" cy="37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7">
            <a:extLst>
              <a:ext uri="{FF2B5EF4-FFF2-40B4-BE49-F238E27FC236}">
                <a16:creationId xmlns:a16="http://schemas.microsoft.com/office/drawing/2014/main" id="{8B026C04-425B-4279-BEF2-7F22C09AC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219934"/>
            <a:ext cx="4429125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9">
            <a:extLst>
              <a:ext uri="{FF2B5EF4-FFF2-40B4-BE49-F238E27FC236}">
                <a16:creationId xmlns:a16="http://schemas.microsoft.com/office/drawing/2014/main" id="{F34ED400-430E-46C5-8220-DAA44D697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1405672"/>
            <a:ext cx="4043363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0">
            <a:extLst>
              <a:ext uri="{FF2B5EF4-FFF2-40B4-BE49-F238E27FC236}">
                <a16:creationId xmlns:a16="http://schemas.microsoft.com/office/drawing/2014/main" id="{B86CE393-9C48-4B06-AA75-99A4891D65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13" y="3544034"/>
            <a:ext cx="2670175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EB1A1F-0CAF-4166-82AC-308B60B3F19F}"/>
              </a:ext>
            </a:extLst>
          </p:cNvPr>
          <p:cNvSpPr txBox="1"/>
          <p:nvPr/>
        </p:nvSpPr>
        <p:spPr>
          <a:xfrm>
            <a:off x="327050" y="1655381"/>
            <a:ext cx="2889461" cy="812787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완벽한 밀폐 환경 및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양압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설계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외부 환경에 의한 오염 원천 차단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세포배양 내부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공기흐름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제어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항온 기능 강화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FA7E-A799-4D56-9CBB-579C51E14AC2}"/>
              </a:ext>
            </a:extLst>
          </p:cNvPr>
          <p:cNvSpPr txBox="1"/>
          <p:nvPr/>
        </p:nvSpPr>
        <p:spPr>
          <a:xfrm>
            <a:off x="327049" y="2949522"/>
            <a:ext cx="2889461" cy="64633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전용 배양 </a:t>
            </a: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Kit 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세팅</a:t>
            </a: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후 완전 자동 배양 시스템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14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일 동안 카트리지 및 배지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자동공급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최적의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배양환경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및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자동배양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로봇 메커니즘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9E5C76-4B1D-4D80-B7AD-4C40C8B84C11}"/>
              </a:ext>
            </a:extLst>
          </p:cNvPr>
          <p:cNvSpPr txBox="1"/>
          <p:nvPr/>
        </p:nvSpPr>
        <p:spPr>
          <a:xfrm>
            <a:off x="327049" y="4072453"/>
            <a:ext cx="3187676" cy="1015663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최초 </a:t>
            </a: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1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인용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자동배양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시스템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14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일 배양으로 고객 맞춤형 세포 셀 수득</a:t>
            </a: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/>
            </a:r>
            <a:br>
              <a:rPr lang="en-US" altLang="ko-KR" sz="1000" dirty="0">
                <a:solidFill>
                  <a:schemeClr val="tx2"/>
                </a:solidFill>
                <a:latin typeface="+mn-ea"/>
              </a:rPr>
            </a:b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배양액 컬러 모니터링에 의한 </a:t>
            </a: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1 : 1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맞품형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배양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오염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걱정없는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1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회용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배양소모품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및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자동배양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항온</a:t>
            </a: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등 최적의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온도제어로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배양환경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유지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D7AF2A-1439-4AA0-BC54-4A5A9E6F80DC}"/>
              </a:ext>
            </a:extLst>
          </p:cNvPr>
          <p:cNvSpPr txBox="1"/>
          <p:nvPr/>
        </p:nvSpPr>
        <p:spPr>
          <a:xfrm>
            <a:off x="327049" y="5508962"/>
            <a:ext cx="3187676" cy="64633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세포 배양과 보관을 하나의 유닛으로 설계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배양 후 보관실 이송과정에서 오염 방지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보관을 위한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인큐베이팅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룸 온도제어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8D44F-91FB-4096-8F63-AD2B6706280A}"/>
              </a:ext>
            </a:extLst>
          </p:cNvPr>
          <p:cNvSpPr txBox="1"/>
          <p:nvPr/>
        </p:nvSpPr>
        <p:spPr>
          <a:xfrm>
            <a:off x="7016539" y="1854146"/>
            <a:ext cx="2889461" cy="830997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AI 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알고리즘에 의한 로봇메커니즘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자동배양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AI 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알고리즘에 의한 모니터링 및 컨트롤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AI 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및 로봇 메커니즘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자동배양에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의한</a:t>
            </a: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/>
            </a:r>
            <a:br>
              <a:rPr lang="en-US" altLang="ko-KR" sz="1000" dirty="0">
                <a:solidFill>
                  <a:schemeClr val="tx2"/>
                </a:solidFill>
                <a:latin typeface="+mn-ea"/>
              </a:rPr>
            </a:b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휴먼에러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및 오염 등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원천차단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1D65A-F1FA-45D5-AA93-5BF56E117CA5}"/>
              </a:ext>
            </a:extLst>
          </p:cNvPr>
          <p:cNvSpPr txBox="1"/>
          <p:nvPr/>
        </p:nvSpPr>
        <p:spPr>
          <a:xfrm>
            <a:off x="7018363" y="3220184"/>
            <a:ext cx="2889461" cy="44345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AI 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및 로봇 메커니즘 기반의 </a:t>
            </a:r>
            <a:r>
              <a:rPr lang="ko-KR" altLang="en-US" sz="1000" dirty="0" err="1">
                <a:solidFill>
                  <a:schemeClr val="tx2"/>
                </a:solidFill>
                <a:latin typeface="+mn-ea"/>
              </a:rPr>
              <a:t>배양환경</a:t>
            </a: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 조절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  <a:p>
            <a:pPr marL="85725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개인 맞춤형 시술이 가능한 배양 데이터 관리</a:t>
            </a:r>
            <a:endParaRPr lang="en-US" altLang="ko-KR" sz="10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0199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15">
            <a:extLst>
              <a:ext uri="{FF2B5EF4-FFF2-40B4-BE49-F238E27FC236}">
                <a16:creationId xmlns:a16="http://schemas.microsoft.com/office/drawing/2014/main" id="{B2F87487-0493-48C6-9856-E02D2E36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5F2475F-3CC0-49D2-B234-24E5532C9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029" y="2925395"/>
            <a:ext cx="5438927" cy="284321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4851ED-AEEC-4B4C-85E1-ABDA2F43E716}"/>
              </a:ext>
            </a:extLst>
          </p:cNvPr>
          <p:cNvGrpSpPr/>
          <p:nvPr/>
        </p:nvGrpSpPr>
        <p:grpSpPr>
          <a:xfrm>
            <a:off x="7593307" y="5715942"/>
            <a:ext cx="2039649" cy="538610"/>
            <a:chOff x="7596336" y="3226187"/>
            <a:chExt cx="2033426" cy="538609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DB57C14-0204-4FC0-A7F6-467B74F13C1F}"/>
                </a:ext>
              </a:extLst>
            </p:cNvPr>
            <p:cNvCxnSpPr/>
            <p:nvPr/>
          </p:nvCxnSpPr>
          <p:spPr>
            <a:xfrm>
              <a:off x="7596336" y="3356992"/>
              <a:ext cx="180020" cy="0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91CCE2-F463-4927-897A-D2747AF7E937}"/>
                </a:ext>
              </a:extLst>
            </p:cNvPr>
            <p:cNvSpPr txBox="1"/>
            <p:nvPr/>
          </p:nvSpPr>
          <p:spPr>
            <a:xfrm>
              <a:off x="7884368" y="3226187"/>
              <a:ext cx="1745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+mn-ea"/>
                </a:rPr>
                <a:t>RK-NKTM Kit Culture</a:t>
              </a:r>
              <a:endParaRPr lang="ko-KR" altLang="en-US" sz="1200" b="1" dirty="0">
                <a:latin typeface="+mn-ea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6F228D2-7A1E-4DF7-96ED-ED99333EC51A}"/>
                </a:ext>
              </a:extLst>
            </p:cNvPr>
            <p:cNvCxnSpPr/>
            <p:nvPr/>
          </p:nvCxnSpPr>
          <p:spPr>
            <a:xfrm>
              <a:off x="7596336" y="3618602"/>
              <a:ext cx="180020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01529A-D71C-46E1-B440-8A9E8124F554}"/>
                </a:ext>
              </a:extLst>
            </p:cNvPr>
            <p:cNvSpPr txBox="1"/>
            <p:nvPr/>
          </p:nvSpPr>
          <p:spPr>
            <a:xfrm>
              <a:off x="7884368" y="3487797"/>
              <a:ext cx="13243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+mn-ea"/>
                </a:rPr>
                <a:t>General Culture</a:t>
              </a:r>
              <a:endParaRPr lang="ko-KR" altLang="en-US" sz="1200" b="1" dirty="0">
                <a:latin typeface="+mn-ea"/>
              </a:endParaRPr>
            </a:p>
          </p:txBody>
        </p:sp>
      </p:grpSp>
      <p:sp>
        <p:nvSpPr>
          <p:cNvPr id="33" name="내용 개체 틀 3">
            <a:extLst>
              <a:ext uri="{FF2B5EF4-FFF2-40B4-BE49-F238E27FC236}">
                <a16:creationId xmlns:a16="http://schemas.microsoft.com/office/drawing/2014/main" id="{99A631FB-64E6-4C05-AC43-D8B75C6AD568}"/>
              </a:ext>
            </a:extLst>
          </p:cNvPr>
          <p:cNvSpPr txBox="1">
            <a:spLocks/>
          </p:cNvSpPr>
          <p:nvPr/>
        </p:nvSpPr>
        <p:spPr>
          <a:xfrm>
            <a:off x="4592084" y="2620742"/>
            <a:ext cx="4681539" cy="334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Showing 4 folds increase in cell number on day 14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91B305-73B8-4343-A883-F47C17E6460A}"/>
              </a:ext>
            </a:extLst>
          </p:cNvPr>
          <p:cNvSpPr/>
          <p:nvPr/>
        </p:nvSpPr>
        <p:spPr>
          <a:xfrm>
            <a:off x="4538779" y="5715938"/>
            <a:ext cx="2192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dirty="0">
                <a:latin typeface="+mn-ea"/>
              </a:rPr>
              <a:t>Colon cancer, stage 4</a:t>
            </a:r>
          </a:p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dirty="0">
                <a:latin typeface="+mn-ea"/>
              </a:rPr>
              <a:t>Han **, female, age 50</a:t>
            </a:r>
          </a:p>
        </p:txBody>
      </p:sp>
      <p:pic>
        <p:nvPicPr>
          <p:cNvPr id="35" name="그림 8">
            <a:extLst>
              <a:ext uri="{FF2B5EF4-FFF2-40B4-BE49-F238E27FC236}">
                <a16:creationId xmlns:a16="http://schemas.microsoft.com/office/drawing/2014/main" id="{A4AAE764-2139-4712-B129-9C826E6FAA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5" t="-2" r="18224" b="64548"/>
          <a:stretch>
            <a:fillRect/>
          </a:stretch>
        </p:blipFill>
        <p:spPr bwMode="auto">
          <a:xfrm>
            <a:off x="304262" y="3144824"/>
            <a:ext cx="1390650" cy="2249514"/>
          </a:xfrm>
          <a:prstGeom prst="roundRect">
            <a:avLst>
              <a:gd name="adj" fmla="val 246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85ACFF7-0B44-47C1-933A-F2B9550670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r="2520"/>
          <a:stretch/>
        </p:blipFill>
        <p:spPr bwMode="auto">
          <a:xfrm>
            <a:off x="2222456" y="2847975"/>
            <a:ext cx="1260000" cy="12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E438442-5CE8-4A87-A820-90828F146B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r="9889"/>
          <a:stretch/>
        </p:blipFill>
        <p:spPr bwMode="auto">
          <a:xfrm>
            <a:off x="2222456" y="4451737"/>
            <a:ext cx="1260000" cy="12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AutoShape 17">
            <a:extLst>
              <a:ext uri="{FF2B5EF4-FFF2-40B4-BE49-F238E27FC236}">
                <a16:creationId xmlns:a16="http://schemas.microsoft.com/office/drawing/2014/main" id="{7D2B04B1-CDF1-46A6-BCEA-0B549017993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315" y="3997315"/>
            <a:ext cx="3303588" cy="395287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E2E2E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cxnSp>
        <p:nvCxnSpPr>
          <p:cNvPr id="45" name="직선 연결선 24">
            <a:extLst>
              <a:ext uri="{FF2B5EF4-FFF2-40B4-BE49-F238E27FC236}">
                <a16:creationId xmlns:a16="http://schemas.microsoft.com/office/drawing/2014/main" id="{24D82A25-76E3-4CD2-AE98-33DDBED4BA08}"/>
              </a:ext>
            </a:extLst>
          </p:cNvPr>
          <p:cNvCxnSpPr>
            <a:cxnSpLocks/>
            <a:stCxn id="35" idx="3"/>
            <a:endCxn id="36" idx="2"/>
          </p:cNvCxnSpPr>
          <p:nvPr/>
        </p:nvCxnSpPr>
        <p:spPr>
          <a:xfrm flipV="1">
            <a:off x="1694912" y="3477980"/>
            <a:ext cx="527544" cy="791607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24">
            <a:extLst>
              <a:ext uri="{FF2B5EF4-FFF2-40B4-BE49-F238E27FC236}">
                <a16:creationId xmlns:a16="http://schemas.microsoft.com/office/drawing/2014/main" id="{A9E6CB69-34E8-40AD-A554-BB21A4E619AC}"/>
              </a:ext>
            </a:extLst>
          </p:cNvPr>
          <p:cNvCxnSpPr>
            <a:cxnSpLocks/>
            <a:stCxn id="35" idx="3"/>
            <a:endCxn id="37" idx="2"/>
          </p:cNvCxnSpPr>
          <p:nvPr/>
        </p:nvCxnSpPr>
        <p:spPr>
          <a:xfrm>
            <a:off x="1694912" y="4269582"/>
            <a:ext cx="527544" cy="812156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D99A769-2826-4F30-BDF3-8D3B6C681980}"/>
              </a:ext>
            </a:extLst>
          </p:cNvPr>
          <p:cNvSpPr/>
          <p:nvPr/>
        </p:nvSpPr>
        <p:spPr>
          <a:xfrm>
            <a:off x="1419233" y="1318149"/>
            <a:ext cx="8213725" cy="1075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pPr marL="85725" lvl="0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전문 연구원에 의한 배양 대비 자동화 배양에 따른 배양 효율성 증가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85725" lvl="0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동일한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14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일 배양 후 연구원에 의한 배양 대비 약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배 가까운 세포 증가 입증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세포 배양에 최적의 환경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온도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습도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, Co2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등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제어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로봇 메커니즘에 의한 완전자동화로 배양효율 극대화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6" name="모서리가 둥근 직사각형 11">
            <a:extLst>
              <a:ext uri="{FF2B5EF4-FFF2-40B4-BE49-F238E27FC236}">
                <a16:creationId xmlns:a16="http://schemas.microsoft.com/office/drawing/2014/main" id="{06C47307-ACFA-4ADD-86E1-3CA422A8EAF7}"/>
              </a:ext>
            </a:extLst>
          </p:cNvPr>
          <p:cNvSpPr/>
          <p:nvPr/>
        </p:nvSpPr>
        <p:spPr>
          <a:xfrm>
            <a:off x="273000" y="1318143"/>
            <a:ext cx="1146224" cy="1075294"/>
          </a:xfrm>
          <a:prstGeom prst="roundRect">
            <a:avLst>
              <a:gd name="adj" fmla="val 531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자동배양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솔루션</a:t>
            </a:r>
            <a:endParaRPr lang="en-US" altLang="ko-KR" sz="14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장점</a:t>
            </a:r>
          </a:p>
        </p:txBody>
      </p:sp>
      <p:sp>
        <p:nvSpPr>
          <p:cNvPr id="57" name="사각형: 둥근 모서리 2">
            <a:extLst>
              <a:ext uri="{FF2B5EF4-FFF2-40B4-BE49-F238E27FC236}">
                <a16:creationId xmlns:a16="http://schemas.microsoft.com/office/drawing/2014/main" id="{18635699-77ED-40D0-BD9F-3C9D7F76D310}"/>
              </a:ext>
            </a:extLst>
          </p:cNvPr>
          <p:cNvSpPr/>
          <p:nvPr/>
        </p:nvSpPr>
        <p:spPr>
          <a:xfrm rot="5400000">
            <a:off x="152344" y="670561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888148-14AF-4D69-8519-06AE3D9D7330}"/>
              </a:ext>
            </a:extLst>
          </p:cNvPr>
          <p:cNvSpPr txBox="1"/>
          <p:nvPr/>
        </p:nvSpPr>
        <p:spPr>
          <a:xfrm>
            <a:off x="266675" y="1672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Products Line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EBA6F-DCF1-4E12-B644-849F7EEBC765}"/>
              </a:ext>
            </a:extLst>
          </p:cNvPr>
          <p:cNvSpPr txBox="1"/>
          <p:nvPr/>
        </p:nvSpPr>
        <p:spPr>
          <a:xfrm>
            <a:off x="462141" y="570343"/>
            <a:ext cx="933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NK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세포 자동배양솔루션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RK NKTM ACS I (1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인용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NK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세포 자동배양시스템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1387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95A161F-9FD9-48FC-95AC-38747DC3F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715916"/>
              </p:ext>
            </p:extLst>
          </p:nvPr>
        </p:nvGraphicFramePr>
        <p:xfrm>
          <a:off x="300050" y="1129241"/>
          <a:ext cx="9305900" cy="5115082"/>
        </p:xfrm>
        <a:graphic>
          <a:graphicData uri="http://schemas.openxmlformats.org/drawingml/2006/table">
            <a:tbl>
              <a:tblPr/>
              <a:tblGrid>
                <a:gridCol w="1133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164">
                  <a:extLst>
                    <a:ext uri="{9D8B030D-6E8A-4147-A177-3AD203B41FA5}">
                      <a16:colId xmlns:a16="http://schemas.microsoft.com/office/drawing/2014/main" val="4022790836"/>
                    </a:ext>
                  </a:extLst>
                </a:gridCol>
                <a:gridCol w="204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3164">
                  <a:extLst>
                    <a:ext uri="{9D8B030D-6E8A-4147-A177-3AD203B41FA5}">
                      <a16:colId xmlns:a16="http://schemas.microsoft.com/office/drawing/2014/main" val="738587873"/>
                    </a:ext>
                  </a:extLst>
                </a:gridCol>
                <a:gridCol w="2043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90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    분</a:t>
                      </a:r>
                    </a:p>
                  </a:txBody>
                  <a:tcPr marL="0" marR="7200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한국</a:t>
                      </a:r>
                      <a:r>
                        <a:rPr lang="en-US" altLang="ko-KR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) MD</a:t>
                      </a: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사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독일</a:t>
                      </a:r>
                      <a:r>
                        <a:rPr lang="en-US" altLang="ko-KR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) Sa</a:t>
                      </a: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사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미국</a:t>
                      </a:r>
                      <a:r>
                        <a:rPr lang="en-US" altLang="ko-KR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) Th</a:t>
                      </a: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 Semilight" panose="020B0502040204020203" pitchFamily="50" charset="-127"/>
                        </a:rPr>
                        <a:t>사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제품명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RKNK ACS I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CELBIC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ambr15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BB15</a:t>
                      </a: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주요기능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NK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세포 자동배양</a:t>
                      </a:r>
                      <a:endParaRPr lang="en-US" altLang="ko-KR" sz="1100" b="1" kern="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세포배양 및 모니터링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세포배양 및 모니터링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세포배양 및 보관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5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자동배양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완전 자동배양</a:t>
                      </a:r>
                      <a:endParaRPr lang="en-US" altLang="ko-KR" sz="1100" b="1" kern="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배양모니터링만 자동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배양모니터링만 자동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수동배양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9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밀폐배양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배양 전 단계 밀폐 유지</a:t>
                      </a:r>
                      <a:endParaRPr lang="en-US" altLang="ko-KR" sz="1100" b="1" kern="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배지 교환 시마다 오픈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배지 교환 시마다 오픈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배지 교환 시마다 오픈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556032"/>
                  </a:ext>
                </a:extLst>
              </a:tr>
              <a:tr h="3631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배지교환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완전자동 로봇교환</a:t>
                      </a:r>
                      <a:endParaRPr lang="en-US" altLang="ko-KR" sz="1100" b="1" kern="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수동 교환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수동 교환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수동 교환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964652"/>
                  </a:ext>
                </a:extLst>
              </a:tr>
              <a:tr h="3718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배양키트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배양단계별 다양한 키트 세팅</a:t>
                      </a:r>
                      <a:endParaRPr lang="en-US" altLang="ko-KR" sz="1100" b="1" kern="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리터 단위 단순배양백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1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리터 단위 단순배양백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1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리터 단위 단순배양백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6423364"/>
                  </a:ext>
                </a:extLst>
              </a:tr>
              <a:tr h="2767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배양단위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 전용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1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 배양</a:t>
                      </a:r>
                      <a:endParaRPr lang="en-US" altLang="ko-KR" sz="1100" b="1" kern="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단순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 배양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단순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 배양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배양백 사이즈별 배양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529349"/>
                  </a:ext>
                </a:extLst>
              </a:tr>
              <a:tr h="3468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제어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모니터링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컨트롤러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배양기 일체형</a:t>
                      </a:r>
                      <a:endParaRPr lang="en-US" altLang="ko-KR" sz="1100" b="1" kern="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모니터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최대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 배양기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모니터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최대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 배양기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온습도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조절기 방식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337620"/>
                  </a:ext>
                </a:extLst>
              </a:tr>
              <a:tr h="342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설치면적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최소면적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(1.5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㎡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/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</a:t>
                      </a:r>
                      <a:endParaRPr lang="en-US" altLang="ko-KR" sz="1100" b="1" kern="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큰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면적 필요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(3.0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㎡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/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큰 면적 필요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(5.0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㎡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) /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대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비교적 </a:t>
                      </a:r>
                      <a:r>
                        <a:rPr lang="ko-KR" altLang="en-US" sz="1100" b="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작은면적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(2.0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㎡</a:t>
                      </a:r>
                      <a:r>
                        <a:rPr lang="en-US" altLang="ko-KR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) /</a:t>
                      </a:r>
                      <a:r>
                        <a:rPr lang="ko-KR" altLang="en-US" sz="1100" b="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+mn-ea"/>
                        </a:rPr>
                        <a:t>대</a:t>
                      </a:r>
                      <a:endParaRPr lang="en-US" altLang="ko-KR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91788"/>
                  </a:ext>
                </a:extLst>
              </a:tr>
              <a:tr h="15607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altLang="en-US" sz="1100" b="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1824455"/>
                  </a:ext>
                </a:extLst>
              </a:tr>
            </a:tbl>
          </a:graphicData>
        </a:graphic>
      </p:graphicFrame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5744029D-6969-4456-9DD8-2F40A01D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2E1F83-236F-436F-A16F-13EC6B8C52C8}"/>
              </a:ext>
            </a:extLst>
          </p:cNvPr>
          <p:cNvSpPr txBox="1"/>
          <p:nvPr/>
        </p:nvSpPr>
        <p:spPr>
          <a:xfrm>
            <a:off x="456501" y="559858"/>
            <a:ext cx="6910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NK</a:t>
            </a:r>
            <a:r>
              <a:rPr lang="ko-KR" altLang="en-US" sz="1600" b="1" dirty="0">
                <a:latin typeface="+mn-ea"/>
              </a:rPr>
              <a:t>세포 자동배양솔루션 </a:t>
            </a:r>
            <a:r>
              <a:rPr lang="en-US" altLang="ko-KR" sz="1600" b="1" dirty="0">
                <a:latin typeface="+mn-ea"/>
              </a:rPr>
              <a:t>_</a:t>
            </a:r>
            <a:r>
              <a:rPr lang="ko-KR" altLang="en-US" sz="1600" b="1" dirty="0">
                <a:latin typeface="+mn-ea"/>
              </a:rPr>
              <a:t>비교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20" name="Picture 4" descr="https://search.pstatic.net/common/?src=http%3A%2F%2Fimgnews.naver.net%2Fimage%2F015%2F2022%2F09%2F14%2F0004749120_001_20220914083401056.jpg&amp;type=sc960_832">
            <a:extLst>
              <a:ext uri="{FF2B5EF4-FFF2-40B4-BE49-F238E27FC236}">
                <a16:creationId xmlns:a16="http://schemas.microsoft.com/office/drawing/2014/main" id="{46D048CE-512D-4E1F-87EC-99BDBBC43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554" y="4935763"/>
            <a:ext cx="156248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E9FAEB3-43D0-4DED-87FE-18085D16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13" y="4935763"/>
            <a:ext cx="1051069" cy="1080000"/>
          </a:xfrm>
          <a:prstGeom prst="rect">
            <a:avLst/>
          </a:prstGeom>
        </p:spPr>
      </p:pic>
      <p:pic>
        <p:nvPicPr>
          <p:cNvPr id="22" name="Picture 2" descr="https://www.sartorius.com/resource/image/59828/16x9/690/388/37b3aae3c8dfb7635e0cc517a3d431de/B51D5CA2DC6ED8B0144AACD40668F07D/fet-biostatrm-9146-gray.jpg">
            <a:extLst>
              <a:ext uri="{FF2B5EF4-FFF2-40B4-BE49-F238E27FC236}">
                <a16:creationId xmlns:a16="http://schemas.microsoft.com/office/drawing/2014/main" id="{B8DD4124-BBB6-4BD9-8C17-D9128EC85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75" y="5017499"/>
            <a:ext cx="1629936" cy="91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">
            <a:extLst>
              <a:ext uri="{FF2B5EF4-FFF2-40B4-BE49-F238E27FC236}">
                <a16:creationId xmlns:a16="http://schemas.microsoft.com/office/drawing/2014/main" id="{432BA186-0D34-4FC8-8C52-CD059C569B05}"/>
              </a:ext>
            </a:extLst>
          </p:cNvPr>
          <p:cNvSpPr/>
          <p:nvPr/>
        </p:nvSpPr>
        <p:spPr>
          <a:xfrm rot="5400000">
            <a:off x="152344" y="670561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A8C3D-6A36-4DB9-A77A-FC5410076BE4}"/>
              </a:ext>
            </a:extLst>
          </p:cNvPr>
          <p:cNvSpPr txBox="1"/>
          <p:nvPr/>
        </p:nvSpPr>
        <p:spPr>
          <a:xfrm>
            <a:off x="266675" y="1672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Products Line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그림 8">
            <a:extLst>
              <a:ext uri="{FF2B5EF4-FFF2-40B4-BE49-F238E27FC236}">
                <a16:creationId xmlns:a16="http://schemas.microsoft.com/office/drawing/2014/main" id="{A1BB5FB5-3856-48EE-975A-3A972BAEC1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5" t="-2" r="18224" b="64548"/>
          <a:stretch>
            <a:fillRect/>
          </a:stretch>
        </p:blipFill>
        <p:spPr bwMode="auto">
          <a:xfrm>
            <a:off x="1952973" y="4716380"/>
            <a:ext cx="888591" cy="143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://nkclbio.com/data/file/logo.png">
            <a:extLst>
              <a:ext uri="{FF2B5EF4-FFF2-40B4-BE49-F238E27FC236}">
                <a16:creationId xmlns:a16="http://schemas.microsoft.com/office/drawing/2014/main" id="{C4003C84-C0A0-49EB-8197-C529F22E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93" y="1249148"/>
            <a:ext cx="799371" cy="2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37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8B1E53-4704-49D8-A496-B4D78BDC7B92}"/>
              </a:ext>
            </a:extLst>
          </p:cNvPr>
          <p:cNvGrpSpPr/>
          <p:nvPr/>
        </p:nvGrpSpPr>
        <p:grpSpPr>
          <a:xfrm>
            <a:off x="-510222" y="354932"/>
            <a:ext cx="11338643" cy="6154152"/>
            <a:chOff x="-510222" y="1295226"/>
            <a:chExt cx="11338643" cy="5562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09AB4B-23F7-4241-B6EA-95058D83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" y="1295226"/>
              <a:ext cx="9904815" cy="55627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F1DB74-DF01-493F-BDE1-847D0E682DF7}"/>
                </a:ext>
              </a:extLst>
            </p:cNvPr>
            <p:cNvSpPr txBox="1"/>
            <p:nvPr/>
          </p:nvSpPr>
          <p:spPr>
            <a:xfrm>
              <a:off x="1416670" y="2339199"/>
              <a:ext cx="2945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67D2EB"/>
                  </a:solidFill>
                  <a:latin typeface="+mn-ea"/>
                </a:rPr>
                <a:t>Table of Contents          </a:t>
              </a:r>
              <a:endParaRPr lang="ko-KR" altLang="en-US" b="1" dirty="0">
                <a:solidFill>
                  <a:srgbClr val="67D2EB"/>
                </a:solidFill>
                <a:latin typeface="+mn-ea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46FD412-D3A3-4D22-BD7B-0535F01B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0222" y="2726458"/>
              <a:ext cx="10415037" cy="8229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A30141-96ED-470D-9C81-C40014F0DB34}"/>
                </a:ext>
              </a:extLst>
            </p:cNvPr>
            <p:cNvSpPr txBox="1"/>
            <p:nvPr/>
          </p:nvSpPr>
          <p:spPr>
            <a:xfrm>
              <a:off x="1416670" y="3052171"/>
              <a:ext cx="9411751" cy="2043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3" indent="-8572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rgbClr val="40D4E2"/>
                  </a:solidFill>
                  <a:latin typeface="+mn-ea"/>
                </a:rPr>
                <a:t> Overview</a:t>
              </a:r>
            </a:p>
            <a:p>
              <a:pPr marL="85723" indent="-8572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rgbClr val="40D4E2"/>
                  </a:solidFill>
                  <a:latin typeface="+mn-ea"/>
                </a:rPr>
                <a:t> R&amp;D Pipeline</a:t>
              </a:r>
            </a:p>
            <a:p>
              <a:pPr marL="85723" indent="-8572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rgbClr val="40D4E2"/>
                  </a:solidFill>
                  <a:latin typeface="+mn-ea"/>
                </a:rPr>
                <a:t> Products Line</a:t>
              </a:r>
            </a:p>
            <a:p>
              <a:pPr marL="85723" indent="-8572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rgbClr val="40D4E2"/>
                  </a:solidFill>
                  <a:latin typeface="+mn-ea"/>
                </a:rPr>
                <a:t> Investment Highlights</a:t>
              </a:r>
            </a:p>
            <a:p>
              <a:pPr marL="85723" indent="-8572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rgbClr val="40D4E2"/>
                  </a:solidFill>
                  <a:latin typeface="+mn-ea"/>
                </a:rPr>
                <a:t> Financial Results</a:t>
              </a:r>
            </a:p>
            <a:p>
              <a:pPr marL="85723" indent="-8572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rgbClr val="0070C0"/>
                  </a:solidFill>
                  <a:latin typeface="+mn-ea"/>
                </a:rPr>
                <a:t> 2025 Plan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03FA40C-1F20-4340-83E3-C88AA79BCC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r="9652"/>
          <a:stretch/>
        </p:blipFill>
        <p:spPr>
          <a:xfrm>
            <a:off x="-1599839" y="566339"/>
            <a:ext cx="8879948" cy="5472660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142" y="6439118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355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8152D8D-3974-4C4E-BF91-B3FA8EF595D9}"/>
              </a:ext>
            </a:extLst>
          </p:cNvPr>
          <p:cNvSpPr/>
          <p:nvPr/>
        </p:nvSpPr>
        <p:spPr>
          <a:xfrm rot="5400000">
            <a:off x="166918" y="678092"/>
            <a:ext cx="360000" cy="10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3AFB-41D5-4D3F-93B9-C5905277FDAD}"/>
              </a:ext>
            </a:extLst>
          </p:cNvPr>
          <p:cNvSpPr txBox="1"/>
          <p:nvPr/>
        </p:nvSpPr>
        <p:spPr>
          <a:xfrm>
            <a:off x="400918" y="573538"/>
            <a:ext cx="9349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면역기능 기반의 다양한 제품군 출시 및 운영</a:t>
            </a:r>
          </a:p>
        </p:txBody>
      </p:sp>
      <p:sp>
        <p:nvSpPr>
          <p:cNvPr id="15" name="슬라이드 번호 개체 틀 15">
            <a:extLst>
              <a:ext uri="{FF2B5EF4-FFF2-40B4-BE49-F238E27FC236}">
                <a16:creationId xmlns:a16="http://schemas.microsoft.com/office/drawing/2014/main" id="{3B994737-2838-4961-8024-85430F1B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8992C4-88FB-4550-8AEB-612D206C060B}"/>
              </a:ext>
            </a:extLst>
          </p:cNvPr>
          <p:cNvSpPr/>
          <p:nvPr/>
        </p:nvSpPr>
        <p:spPr>
          <a:xfrm>
            <a:off x="2901834" y="1640827"/>
            <a:ext cx="1885835" cy="972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44B40D-5344-4F09-9D03-BD8402F81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" t="29933" r="3005" b="4656"/>
          <a:stretch/>
        </p:blipFill>
        <p:spPr>
          <a:xfrm>
            <a:off x="242269" y="1238960"/>
            <a:ext cx="9498682" cy="4714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6D99F1-FAAF-47CA-9375-86851AC2A3EE}"/>
              </a:ext>
            </a:extLst>
          </p:cNvPr>
          <p:cNvSpPr txBox="1"/>
          <p:nvPr/>
        </p:nvSpPr>
        <p:spPr>
          <a:xfrm>
            <a:off x="266675" y="1672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Products Line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9678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AD598-0FA3-29EA-F804-E9B930FC90E4}"/>
              </a:ext>
            </a:extLst>
          </p:cNvPr>
          <p:cNvSpPr txBox="1"/>
          <p:nvPr/>
        </p:nvSpPr>
        <p:spPr>
          <a:xfrm>
            <a:off x="471932" y="652519"/>
            <a:ext cx="691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2060"/>
                </a:solidFill>
                <a:latin typeface="+mn-ea"/>
              </a:rPr>
              <a:t>Cyto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-Khan (Skin Booster), RKNK-100 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34C1EC9C-E08F-961B-F81D-6D7205335905}"/>
              </a:ext>
            </a:extLst>
          </p:cNvPr>
          <p:cNvSpPr/>
          <p:nvPr/>
        </p:nvSpPr>
        <p:spPr>
          <a:xfrm rot="5400000">
            <a:off x="159725" y="783185"/>
            <a:ext cx="360000" cy="1080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88" y="1460552"/>
            <a:ext cx="1884165" cy="267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33" y="1483117"/>
            <a:ext cx="4365675" cy="2470576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B5CA19B5-D5BF-4E60-A4A9-A5569DBA2420}"/>
              </a:ext>
            </a:extLst>
          </p:cNvPr>
          <p:cNvSpPr txBox="1"/>
          <p:nvPr/>
        </p:nvSpPr>
        <p:spPr>
          <a:xfrm>
            <a:off x="5088444" y="3890035"/>
            <a:ext cx="4741356" cy="573199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100" b="1" dirty="0">
                <a:solidFill>
                  <a:srgbClr val="514534"/>
                </a:solidFill>
                <a:latin typeface="맑은 고딕" panose="020B0503020000020004" pitchFamily="50" charset="-127"/>
                <a:cs typeface="+mn-cs"/>
              </a:rPr>
              <a:t>깊은 주름</a:t>
            </a:r>
            <a:r>
              <a:rPr lang="en-US" altLang="ko-KR" sz="1100" b="1" dirty="0">
                <a:solidFill>
                  <a:srgbClr val="514534"/>
                </a:solidFill>
                <a:latin typeface="맑은 고딕" panose="020B0503020000020004" pitchFamily="50" charset="-127"/>
                <a:cs typeface="+mn-cs"/>
              </a:rPr>
              <a:t> </a:t>
            </a:r>
            <a:r>
              <a:rPr lang="ko-KR" altLang="en-US" sz="1100" b="1" dirty="0">
                <a:solidFill>
                  <a:srgbClr val="514534"/>
                </a:solidFill>
                <a:latin typeface="맑은 고딕" panose="020B0503020000020004" pitchFamily="50" charset="-127"/>
                <a:cs typeface="+mn-cs"/>
              </a:rPr>
              <a:t>및 잔주름 개선</a:t>
            </a:r>
            <a:r>
              <a:rPr lang="en-US" altLang="ko-KR" sz="1100" b="1" dirty="0">
                <a:solidFill>
                  <a:srgbClr val="514534"/>
                </a:solidFill>
                <a:latin typeface="맑은 고딕" panose="020B0503020000020004" pitchFamily="50" charset="-127"/>
                <a:cs typeface="+mn-cs"/>
              </a:rPr>
              <a:t>, </a:t>
            </a:r>
            <a:r>
              <a:rPr lang="ko-KR" altLang="en-US" sz="1100" b="1" dirty="0">
                <a:solidFill>
                  <a:srgbClr val="514534"/>
                </a:solidFill>
                <a:latin typeface="맑은 고딕" panose="020B0503020000020004" pitchFamily="50" charset="-127"/>
                <a:cs typeface="+mn-cs"/>
              </a:rPr>
              <a:t>탄력강화</a:t>
            </a:r>
            <a:r>
              <a:rPr lang="en-US" altLang="ko-KR" sz="1100" b="1" dirty="0">
                <a:solidFill>
                  <a:srgbClr val="514534"/>
                </a:solidFill>
                <a:latin typeface="맑은 고딕" panose="020B0503020000020004" pitchFamily="50" charset="-127"/>
                <a:cs typeface="+mn-cs"/>
              </a:rPr>
              <a:t>, </a:t>
            </a:r>
            <a:r>
              <a:rPr lang="ko-KR" altLang="en-US" sz="1100" b="1" dirty="0">
                <a:solidFill>
                  <a:srgbClr val="514534"/>
                </a:solidFill>
                <a:latin typeface="맑은 고딕" panose="020B0503020000020004" pitchFamily="50" charset="-127"/>
                <a:cs typeface="+mn-cs"/>
              </a:rPr>
              <a:t>안색정화</a:t>
            </a:r>
            <a:r>
              <a:rPr lang="en-US" altLang="ko-KR" sz="1100" b="1" dirty="0">
                <a:solidFill>
                  <a:srgbClr val="514534"/>
                </a:solidFill>
                <a:latin typeface="맑은 고딕" panose="020B0503020000020004" pitchFamily="50" charset="-127"/>
                <a:cs typeface="+mn-cs"/>
              </a:rPr>
              <a:t>, </a:t>
            </a:r>
            <a:r>
              <a:rPr lang="ko-KR" altLang="en-US" sz="1100" b="1" dirty="0">
                <a:solidFill>
                  <a:srgbClr val="514534"/>
                </a:solidFill>
                <a:latin typeface="맑은 고딕" panose="020B0503020000020004" pitchFamily="50" charset="-127"/>
                <a:cs typeface="+mn-cs"/>
              </a:rPr>
              <a:t>피부장벽강화</a:t>
            </a:r>
            <a:r>
              <a:rPr lang="en-US" altLang="ko-KR" sz="1100" b="1" dirty="0">
                <a:solidFill>
                  <a:srgbClr val="514534"/>
                </a:solidFill>
                <a:latin typeface="맑은 고딕" panose="020B0503020000020004" pitchFamily="50" charset="-127"/>
                <a:cs typeface="+mn-cs"/>
              </a:rPr>
              <a:t>, </a:t>
            </a:r>
            <a:r>
              <a:rPr lang="ko-KR" altLang="en-US" sz="1100" b="1" dirty="0">
                <a:solidFill>
                  <a:srgbClr val="514534"/>
                </a:solidFill>
                <a:latin typeface="맑은 고딕" panose="020B0503020000020004" pitchFamily="50" charset="-127"/>
                <a:cs typeface="+mn-cs"/>
              </a:rPr>
              <a:t>모공축소</a:t>
            </a:r>
            <a:endParaRPr lang="en-US" altLang="ko-KR" sz="700" b="1" dirty="0">
              <a:solidFill>
                <a:srgbClr val="514534"/>
              </a:solidFill>
              <a:latin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3B91C19-D028-4023-9A2A-24D47063B002}"/>
              </a:ext>
            </a:extLst>
          </p:cNvPr>
          <p:cNvSpPr txBox="1"/>
          <p:nvPr/>
        </p:nvSpPr>
        <p:spPr>
          <a:xfrm>
            <a:off x="5267333" y="3619943"/>
            <a:ext cx="1298300" cy="27009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t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  <a:ea typeface="+mn-ea"/>
              </a:rPr>
              <a:t>Before</a:t>
            </a:r>
            <a:endParaRPr lang="en-US" altLang="ko-KR" sz="7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3F3B87-9445-4B19-8AE7-8ADDF8D13D54}"/>
              </a:ext>
            </a:extLst>
          </p:cNvPr>
          <p:cNvSpPr txBox="1"/>
          <p:nvPr/>
        </p:nvSpPr>
        <p:spPr>
          <a:xfrm>
            <a:off x="6662511" y="3619943"/>
            <a:ext cx="1464451" cy="27009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FFFF00"/>
                </a:solidFill>
              </a:rPr>
              <a:t>After 10 minutes</a:t>
            </a:r>
            <a:endParaRPr lang="en-US" altLang="ko-KR" sz="300" b="1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44ACBD7-2D2A-41BF-84B5-19C4349198E8}"/>
              </a:ext>
            </a:extLst>
          </p:cNvPr>
          <p:cNvSpPr txBox="1"/>
          <p:nvPr/>
        </p:nvSpPr>
        <p:spPr>
          <a:xfrm>
            <a:off x="8223841" y="3622719"/>
            <a:ext cx="1409160" cy="26731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FFC000"/>
                </a:solidFill>
              </a:rPr>
              <a:t>After </a:t>
            </a:r>
            <a:r>
              <a:rPr lang="en-US" altLang="ko-KR" sz="1200" b="1" dirty="0">
                <a:solidFill>
                  <a:srgbClr val="FFC000"/>
                </a:solidFill>
                <a:latin typeface="noto"/>
              </a:rPr>
              <a:t>5 days</a:t>
            </a:r>
            <a:endParaRPr lang="en-US" altLang="ko-KR" sz="300" b="1" dirty="0">
              <a:solidFill>
                <a:srgbClr val="FFC000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EA9152-F2DC-471B-9F2B-09DD455D3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55" y="4665291"/>
            <a:ext cx="1953498" cy="14194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35BB6C-713C-43B1-A792-1514C904C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645" y="2406518"/>
            <a:ext cx="1642498" cy="1728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8F465D-58B0-4F5D-A914-3F845168D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981" y="4662912"/>
            <a:ext cx="2099554" cy="1419473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C6592FD3-60D2-48DD-AC95-102408D22FCF}"/>
              </a:ext>
            </a:extLst>
          </p:cNvPr>
          <p:cNvSpPr txBox="1"/>
          <p:nvPr/>
        </p:nvSpPr>
        <p:spPr>
          <a:xfrm>
            <a:off x="448488" y="5815352"/>
            <a:ext cx="983596" cy="2667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Before</a:t>
            </a:r>
            <a:endParaRPr lang="en-US" altLang="ko-KR" sz="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9C2173B-36BD-4ABA-888B-758FD3184EC4}"/>
              </a:ext>
            </a:extLst>
          </p:cNvPr>
          <p:cNvSpPr txBox="1"/>
          <p:nvPr/>
        </p:nvSpPr>
        <p:spPr>
          <a:xfrm>
            <a:off x="1296140" y="5815954"/>
            <a:ext cx="1133980" cy="26539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rgbClr val="FFFF00"/>
                </a:solidFill>
                <a:latin typeface="+mj-ea"/>
              </a:rPr>
              <a:t>After 10 minutes</a:t>
            </a:r>
            <a:endParaRPr lang="en-US" altLang="ko-KR" sz="200" b="1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8683DAA-CE2A-4C8A-BF39-C917CA462389}"/>
              </a:ext>
            </a:extLst>
          </p:cNvPr>
          <p:cNvSpPr txBox="1"/>
          <p:nvPr/>
        </p:nvSpPr>
        <p:spPr>
          <a:xfrm>
            <a:off x="2674328" y="5816090"/>
            <a:ext cx="935937" cy="26599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Before</a:t>
            </a:r>
            <a:endParaRPr lang="en-US" altLang="ko-KR" sz="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E5ACA52A-CC52-4AA4-8197-0D9F8D003996}"/>
              </a:ext>
            </a:extLst>
          </p:cNvPr>
          <p:cNvSpPr txBox="1"/>
          <p:nvPr/>
        </p:nvSpPr>
        <p:spPr>
          <a:xfrm>
            <a:off x="3610265" y="5815352"/>
            <a:ext cx="1161270" cy="26599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rgbClr val="FFFF00"/>
                </a:solidFill>
                <a:latin typeface="+mj-ea"/>
              </a:rPr>
              <a:t>After 10 minutes</a:t>
            </a:r>
            <a:endParaRPr lang="en-US" altLang="ko-KR" sz="200" b="1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458CDD8-42D8-44A8-B6A8-B8679C4BDC37}"/>
              </a:ext>
            </a:extLst>
          </p:cNvPr>
          <p:cNvSpPr txBox="1"/>
          <p:nvPr/>
        </p:nvSpPr>
        <p:spPr>
          <a:xfrm>
            <a:off x="3217620" y="2661987"/>
            <a:ext cx="1871964" cy="573199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+mn-ea"/>
                <a:ea typeface="+mn-ea"/>
              </a:rPr>
              <a:t>RKNK-100</a:t>
            </a:r>
            <a:endParaRPr lang="en-US" altLang="ko-KR" sz="10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0EC1A8-4800-48C1-A4AA-E05C0CFD1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0911" y="4415609"/>
            <a:ext cx="4468354" cy="1812875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C1848ABA-D260-4A4B-8080-669485FDA063}"/>
              </a:ext>
            </a:extLst>
          </p:cNvPr>
          <p:cNvSpPr txBox="1"/>
          <p:nvPr/>
        </p:nvSpPr>
        <p:spPr>
          <a:xfrm>
            <a:off x="6158398" y="6050109"/>
            <a:ext cx="2448888" cy="573199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Structure of the skin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6CA73B84-5662-43BE-8631-4A06DE33A916}"/>
              </a:ext>
            </a:extLst>
          </p:cNvPr>
          <p:cNvSpPr txBox="1"/>
          <p:nvPr/>
        </p:nvSpPr>
        <p:spPr>
          <a:xfrm>
            <a:off x="7599586" y="4577608"/>
            <a:ext cx="1871964" cy="573199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C00000"/>
                </a:solidFill>
                <a:latin typeface="+mn-ea"/>
                <a:ea typeface="+mn-ea"/>
              </a:rPr>
              <a:t>RKNK-100</a:t>
            </a:r>
            <a:endParaRPr lang="en-US" altLang="ko-KR" sz="8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944" y="1441180"/>
            <a:ext cx="1675953" cy="12176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0C599A3-AA81-8CA9-ABC5-EC51B76909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840">
            <a:off x="1861858" y="1240958"/>
            <a:ext cx="380148" cy="3110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9D17EF-39C5-472A-95F2-EA9102993487}"/>
              </a:ext>
            </a:extLst>
          </p:cNvPr>
          <p:cNvSpPr txBox="1"/>
          <p:nvPr/>
        </p:nvSpPr>
        <p:spPr>
          <a:xfrm>
            <a:off x="266675" y="1672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Products Line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366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 animBg="1"/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8B1E53-4704-49D8-A496-B4D78BDC7B92}"/>
              </a:ext>
            </a:extLst>
          </p:cNvPr>
          <p:cNvGrpSpPr/>
          <p:nvPr/>
        </p:nvGrpSpPr>
        <p:grpSpPr>
          <a:xfrm>
            <a:off x="-2848468" y="354932"/>
            <a:ext cx="12754468" cy="6154152"/>
            <a:chOff x="-2848468" y="1295226"/>
            <a:chExt cx="12754468" cy="5562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09AB4B-23F7-4241-B6EA-95058D83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" y="1295226"/>
              <a:ext cx="9904815" cy="556277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46FD412-D3A3-4D22-BD7B-0535F01B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48468" y="2625614"/>
              <a:ext cx="10415037" cy="82296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03FA40C-1F20-4340-83E3-C88AA79BCC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r="9652"/>
          <a:stretch/>
        </p:blipFill>
        <p:spPr>
          <a:xfrm>
            <a:off x="-1253609" y="1739409"/>
            <a:ext cx="7625755" cy="4699709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142" y="6439118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F4E07-0FC6-4CD7-913F-FA1701220902}"/>
              </a:ext>
            </a:extLst>
          </p:cNvPr>
          <p:cNvSpPr txBox="1"/>
          <p:nvPr/>
        </p:nvSpPr>
        <p:spPr>
          <a:xfrm>
            <a:off x="-507302" y="1300111"/>
            <a:ext cx="5928953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2400" b="1" dirty="0">
                <a:solidFill>
                  <a:srgbClr val="43D1A1"/>
                </a:solidFill>
                <a:latin typeface="+mn-ea"/>
              </a:rPr>
              <a:t>Investment Highlights</a:t>
            </a:r>
          </a:p>
        </p:txBody>
      </p:sp>
    </p:spTree>
    <p:extLst>
      <p:ext uri="{BB962C8B-B14F-4D97-AF65-F5344CB8AC3E}">
        <p14:creationId xmlns:p14="http://schemas.microsoft.com/office/powerpoint/2010/main" val="725596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D17EF-39C5-472A-95F2-EA9102993487}"/>
              </a:ext>
            </a:extLst>
          </p:cNvPr>
          <p:cNvSpPr txBox="1"/>
          <p:nvPr/>
        </p:nvSpPr>
        <p:spPr>
          <a:xfrm>
            <a:off x="266675" y="1672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Investment Highlights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6CC270-63C8-4945-BECF-20DEDA8DDC0E}"/>
              </a:ext>
            </a:extLst>
          </p:cNvPr>
          <p:cNvSpPr txBox="1"/>
          <p:nvPr/>
        </p:nvSpPr>
        <p:spPr>
          <a:xfrm>
            <a:off x="355412" y="574815"/>
            <a:ext cx="624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시장 규모 추정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세포치료제 부문</a:t>
            </a:r>
          </a:p>
        </p:txBody>
      </p:sp>
      <p:pic>
        <p:nvPicPr>
          <p:cNvPr id="27" name="Picture 2" descr="죽을 환자 30% 살린다… 전통제약사·대기업도 넘보는 기적의 항암제">
            <a:extLst>
              <a:ext uri="{FF2B5EF4-FFF2-40B4-BE49-F238E27FC236}">
                <a16:creationId xmlns:a16="http://schemas.microsoft.com/office/drawing/2014/main" id="{EFEF9DA9-E006-4CA5-ACCC-1301AC844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1" b="12029"/>
          <a:stretch/>
        </p:blipFill>
        <p:spPr bwMode="auto">
          <a:xfrm>
            <a:off x="283520" y="3024557"/>
            <a:ext cx="6096000" cy="27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F850CB62-FA10-4172-B7AB-E5E8F3EF0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0" r="60732"/>
          <a:stretch/>
        </p:blipFill>
        <p:spPr bwMode="auto">
          <a:xfrm>
            <a:off x="6749657" y="3024566"/>
            <a:ext cx="2884099" cy="278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: 둥근 위쪽 모서리 5">
            <a:extLst>
              <a:ext uri="{FF2B5EF4-FFF2-40B4-BE49-F238E27FC236}">
                <a16:creationId xmlns:a16="http://schemas.microsoft.com/office/drawing/2014/main" id="{2317440C-8446-4452-82E5-A5093EBE250C}"/>
              </a:ext>
            </a:extLst>
          </p:cNvPr>
          <p:cNvSpPr/>
          <p:nvPr/>
        </p:nvSpPr>
        <p:spPr>
          <a:xfrm>
            <a:off x="273050" y="2482393"/>
            <a:ext cx="6106470" cy="54216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ko-KR" altLang="en-US" sz="1400" b="1" dirty="0">
                <a:solidFill>
                  <a:prstClr val="white"/>
                </a:solidFill>
              </a:rPr>
              <a:t>글로벌 및 국내 세포치료제 의약품 시장 규모</a:t>
            </a:r>
            <a:r>
              <a:rPr lang="en-US" altLang="ko-KR" sz="1400" b="1" dirty="0">
                <a:solidFill>
                  <a:prstClr val="white"/>
                </a:solidFill>
              </a:rPr>
              <a:t>(</a:t>
            </a:r>
            <a:r>
              <a:rPr lang="ko-KR" altLang="en-US" sz="1400" b="1" dirty="0">
                <a:solidFill>
                  <a:prstClr val="white"/>
                </a:solidFill>
              </a:rPr>
              <a:t>추정</a:t>
            </a:r>
            <a:r>
              <a:rPr lang="en-US" altLang="ko-KR" sz="1400" b="1" dirty="0">
                <a:solidFill>
                  <a:prstClr val="white"/>
                </a:solidFill>
              </a:rPr>
              <a:t>)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0" name="사각형: 둥근 위쪽 모서리 6">
            <a:extLst>
              <a:ext uri="{FF2B5EF4-FFF2-40B4-BE49-F238E27FC236}">
                <a16:creationId xmlns:a16="http://schemas.microsoft.com/office/drawing/2014/main" id="{1DAF28D9-CC7F-4C18-A988-2B4350A27EE7}"/>
              </a:ext>
            </a:extLst>
          </p:cNvPr>
          <p:cNvSpPr/>
          <p:nvPr/>
        </p:nvSpPr>
        <p:spPr>
          <a:xfrm>
            <a:off x="6749655" y="2482400"/>
            <a:ext cx="2883303" cy="54216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ko-KR" altLang="en-US" sz="1400" b="1" dirty="0">
                <a:solidFill>
                  <a:prstClr val="white"/>
                </a:solidFill>
              </a:rPr>
              <a:t>세포치료제 </a:t>
            </a:r>
            <a:r>
              <a:rPr lang="en-US" altLang="ko-KR" sz="1400" b="1" dirty="0">
                <a:solidFill>
                  <a:prstClr val="white"/>
                </a:solidFill>
              </a:rPr>
              <a:t>CDMO</a:t>
            </a:r>
            <a:r>
              <a:rPr lang="ko-KR" altLang="en-US" sz="1400" b="1" dirty="0">
                <a:solidFill>
                  <a:prstClr val="white"/>
                </a:solidFill>
              </a:rPr>
              <a:t> 시장 규모</a:t>
            </a:r>
            <a:r>
              <a:rPr lang="en-US" altLang="ko-KR" sz="1400" b="1" dirty="0">
                <a:solidFill>
                  <a:prstClr val="white"/>
                </a:solidFill>
              </a:rPr>
              <a:t>(</a:t>
            </a:r>
            <a:r>
              <a:rPr lang="ko-KR" altLang="en-US" sz="1400" b="1" dirty="0">
                <a:solidFill>
                  <a:prstClr val="white"/>
                </a:solidFill>
              </a:rPr>
              <a:t>추정</a:t>
            </a:r>
            <a:r>
              <a:rPr lang="en-US" altLang="ko-KR" sz="1400" b="1" dirty="0">
                <a:solidFill>
                  <a:prstClr val="white"/>
                </a:solidFill>
              </a:rPr>
              <a:t>)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34E0ED-D62E-4724-AE5B-CD6795810C2E}"/>
              </a:ext>
            </a:extLst>
          </p:cNvPr>
          <p:cNvSpPr txBox="1"/>
          <p:nvPr/>
        </p:nvSpPr>
        <p:spPr>
          <a:xfrm>
            <a:off x="281357" y="5845071"/>
            <a:ext cx="7275619" cy="275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05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Evaluate Ltd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3BB0B2-4D91-4528-A101-8B0F5ED36CE5}"/>
              </a:ext>
            </a:extLst>
          </p:cNvPr>
          <p:cNvSpPr/>
          <p:nvPr/>
        </p:nvSpPr>
        <p:spPr>
          <a:xfrm>
            <a:off x="273050" y="1345953"/>
            <a:ext cx="9495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세포치료제 시장은 </a:t>
            </a:r>
            <a:r>
              <a:rPr lang="en-US" altLang="ko-KR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2026</a:t>
            </a:r>
            <a:r>
              <a:rPr lang="ko-KR" altLang="en-US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년 글로벌 약 </a:t>
            </a:r>
            <a:r>
              <a:rPr lang="en-US" altLang="ko-KR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14 </a:t>
            </a:r>
            <a:r>
              <a:rPr lang="ko-KR" altLang="en-US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조원</a:t>
            </a:r>
            <a:r>
              <a:rPr lang="en-US" altLang="ko-KR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국내도 </a:t>
            </a:r>
            <a:r>
              <a:rPr lang="en-US" altLang="ko-KR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조원에 도달할 것으로 예측</a:t>
            </a:r>
            <a:endParaRPr lang="en-US" altLang="ko-KR" sz="1600" b="1" dirty="0">
              <a:solidFill>
                <a:srgbClr val="03113E"/>
              </a:solidFill>
              <a:latin typeface="맑은 고딕" panose="020B0503020000020004" pitchFamily="50" charset="-127"/>
            </a:endParaRPr>
          </a:p>
          <a:p>
            <a:pPr lvl="0" algn="ctr"/>
            <a:r>
              <a:rPr lang="ko-KR" altLang="en-US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또한</a:t>
            </a:r>
            <a:r>
              <a:rPr lang="en-US" altLang="ko-KR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세포치료제에 대한 </a:t>
            </a:r>
            <a:r>
              <a:rPr lang="en-US" altLang="ko-KR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CDMO </a:t>
            </a:r>
            <a:r>
              <a:rPr lang="ko-KR" altLang="en-US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시장 또한 급속하게 성장하고 있으며 </a:t>
            </a:r>
            <a:r>
              <a:rPr lang="en-US" altLang="ko-KR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</a:br>
            <a:r>
              <a:rPr lang="en-US" altLang="ko-KR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2026</a:t>
            </a:r>
            <a:r>
              <a:rPr lang="ko-KR" altLang="en-US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년 글로벌 마켓 약 </a:t>
            </a:r>
            <a:r>
              <a:rPr lang="en-US" altLang="ko-KR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12 </a:t>
            </a:r>
            <a:r>
              <a:rPr lang="ko-KR" altLang="en-US" sz="1600" b="1" dirty="0">
                <a:solidFill>
                  <a:srgbClr val="03113E"/>
                </a:solidFill>
                <a:latin typeface="맑은 고딕" panose="020B0503020000020004" pitchFamily="50" charset="-127"/>
              </a:rPr>
              <a:t>조원 규모로 전망됨</a:t>
            </a:r>
            <a:endParaRPr lang="en-US" altLang="ko-KR" sz="1600" b="1" dirty="0">
              <a:solidFill>
                <a:srgbClr val="03113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5" name="사각형: 둥근 모서리 2">
            <a:extLst>
              <a:ext uri="{FF2B5EF4-FFF2-40B4-BE49-F238E27FC236}">
                <a16:creationId xmlns:a16="http://schemas.microsoft.com/office/drawing/2014/main" id="{048B5F1E-8AB8-4625-8F56-6238CE7AA248}"/>
              </a:ext>
            </a:extLst>
          </p:cNvPr>
          <p:cNvSpPr/>
          <p:nvPr/>
        </p:nvSpPr>
        <p:spPr>
          <a:xfrm rot="5400000">
            <a:off x="152344" y="670561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079632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D17EF-39C5-472A-95F2-EA9102993487}"/>
              </a:ext>
            </a:extLst>
          </p:cNvPr>
          <p:cNvSpPr txBox="1"/>
          <p:nvPr/>
        </p:nvSpPr>
        <p:spPr>
          <a:xfrm>
            <a:off x="266675" y="1672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Investment Highlights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224DF-49D1-4FBE-B4F8-381EE793E74B}"/>
              </a:ext>
            </a:extLst>
          </p:cNvPr>
          <p:cNvSpPr txBox="1"/>
          <p:nvPr/>
        </p:nvSpPr>
        <p:spPr>
          <a:xfrm>
            <a:off x="343395" y="562092"/>
            <a:ext cx="624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항암제 시장 규모 추정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1C9E7-41E1-4580-B59E-55F9F087D12A}"/>
              </a:ext>
            </a:extLst>
          </p:cNvPr>
          <p:cNvSpPr txBox="1"/>
          <p:nvPr/>
        </p:nvSpPr>
        <p:spPr>
          <a:xfrm>
            <a:off x="281357" y="6020720"/>
            <a:ext cx="7275619" cy="267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5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Data: Evaluate Ltd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FB2F87-339D-43C2-BD2E-2EA90DDA4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07"/>
          <a:stretch/>
        </p:blipFill>
        <p:spPr>
          <a:xfrm>
            <a:off x="273053" y="3383485"/>
            <a:ext cx="4239641" cy="190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C9B070-9E59-422A-8F01-24662C8C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24"/>
          <a:stretch/>
        </p:blipFill>
        <p:spPr>
          <a:xfrm>
            <a:off x="4573444" y="3383486"/>
            <a:ext cx="5063675" cy="1908000"/>
          </a:xfrm>
          <a:prstGeom prst="rect">
            <a:avLst/>
          </a:prstGeom>
        </p:spPr>
      </p:pic>
      <p:sp>
        <p:nvSpPr>
          <p:cNvPr id="17" name="사각형: 둥근 위쪽 모서리 14">
            <a:extLst>
              <a:ext uri="{FF2B5EF4-FFF2-40B4-BE49-F238E27FC236}">
                <a16:creationId xmlns:a16="http://schemas.microsoft.com/office/drawing/2014/main" id="{0C5F3808-006E-427A-B202-3A677802C2BB}"/>
              </a:ext>
            </a:extLst>
          </p:cNvPr>
          <p:cNvSpPr/>
          <p:nvPr/>
        </p:nvSpPr>
        <p:spPr>
          <a:xfrm>
            <a:off x="273051" y="2649907"/>
            <a:ext cx="4239640" cy="5163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글로벌</a:t>
            </a:r>
            <a:r>
              <a:rPr lang="en-US" altLang="ko-KR" sz="1400" b="1" dirty="0">
                <a:solidFill>
                  <a:schemeClr val="bg1"/>
                </a:solidFill>
              </a:rPr>
              <a:t> TOP 10 </a:t>
            </a:r>
            <a:r>
              <a:rPr lang="ko-KR" altLang="en-US" sz="1400" b="1" dirty="0" err="1">
                <a:solidFill>
                  <a:schemeClr val="bg1"/>
                </a:solidFill>
              </a:rPr>
              <a:t>바이오기업</a:t>
            </a:r>
            <a:r>
              <a:rPr lang="ko-KR" altLang="en-US" sz="1400" b="1" dirty="0">
                <a:solidFill>
                  <a:schemeClr val="bg1"/>
                </a:solidFill>
              </a:rPr>
              <a:t> 항암제 시장 규모</a:t>
            </a:r>
          </a:p>
        </p:txBody>
      </p:sp>
      <p:sp>
        <p:nvSpPr>
          <p:cNvPr id="18" name="사각형: 둥근 위쪽 모서리 16">
            <a:extLst>
              <a:ext uri="{FF2B5EF4-FFF2-40B4-BE49-F238E27FC236}">
                <a16:creationId xmlns:a16="http://schemas.microsoft.com/office/drawing/2014/main" id="{5A728F52-E2A9-477C-84F5-E2872FDA2910}"/>
              </a:ext>
            </a:extLst>
          </p:cNvPr>
          <p:cNvSpPr/>
          <p:nvPr/>
        </p:nvSpPr>
        <p:spPr>
          <a:xfrm>
            <a:off x="4573447" y="2649912"/>
            <a:ext cx="5059511" cy="5163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글로벌</a:t>
            </a:r>
            <a:r>
              <a:rPr lang="en-US" altLang="ko-KR" sz="1400" b="1" dirty="0">
                <a:solidFill>
                  <a:schemeClr val="bg1"/>
                </a:solidFill>
              </a:rPr>
              <a:t> TOP 10 </a:t>
            </a:r>
            <a:r>
              <a:rPr lang="ko-KR" altLang="en-US" sz="1400" b="1" dirty="0" err="1">
                <a:solidFill>
                  <a:schemeClr val="bg1"/>
                </a:solidFill>
              </a:rPr>
              <a:t>바이오기업</a:t>
            </a:r>
            <a:r>
              <a:rPr lang="ko-KR" altLang="en-US" sz="1400" b="1" dirty="0">
                <a:solidFill>
                  <a:schemeClr val="bg1"/>
                </a:solidFill>
              </a:rPr>
              <a:t> 면역항암제 시장 규모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C169B0-93B2-40C5-B823-694D779AD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808"/>
          <a:stretch/>
        </p:blipFill>
        <p:spPr>
          <a:xfrm>
            <a:off x="833445" y="5459473"/>
            <a:ext cx="8239125" cy="513275"/>
          </a:xfrm>
          <a:prstGeom prst="rect">
            <a:avLst/>
          </a:prstGeom>
        </p:spPr>
      </p:pic>
      <p:sp>
        <p:nvSpPr>
          <p:cNvPr id="20" name="사각형: 둥근 모서리 2">
            <a:extLst>
              <a:ext uri="{FF2B5EF4-FFF2-40B4-BE49-F238E27FC236}">
                <a16:creationId xmlns:a16="http://schemas.microsoft.com/office/drawing/2014/main" id="{DC998F82-E307-4FEB-B335-B12D377D933D}"/>
              </a:ext>
            </a:extLst>
          </p:cNvPr>
          <p:cNvSpPr/>
          <p:nvPr/>
        </p:nvSpPr>
        <p:spPr>
          <a:xfrm rot="5400000">
            <a:off x="152344" y="670561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134F5E-0294-40E8-A3ED-51CE02153654}"/>
              </a:ext>
            </a:extLst>
          </p:cNvPr>
          <p:cNvSpPr/>
          <p:nvPr/>
        </p:nvSpPr>
        <p:spPr>
          <a:xfrm>
            <a:off x="1042444" y="1187519"/>
            <a:ext cx="7821123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글로벌 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TOP 10 </a:t>
            </a:r>
            <a:r>
              <a:rPr lang="ko-KR" altLang="en-US" sz="1600" b="1" dirty="0" err="1">
                <a:solidFill>
                  <a:srgbClr val="002060"/>
                </a:solidFill>
                <a:latin typeface="+mn-ea"/>
              </a:rPr>
              <a:t>바이오기업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 항암치료제 시장은 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2030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년 약 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384 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조원으로 예측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,</a:t>
            </a:r>
            <a:br>
              <a:rPr lang="en-US" altLang="ko-KR" sz="1600" b="1" dirty="0">
                <a:solidFill>
                  <a:srgbClr val="002060"/>
                </a:solidFill>
                <a:latin typeface="+mn-ea"/>
              </a:rPr>
            </a:b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그 중 면역항암제 시장은 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2030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년 약 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120 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조원으로 예측되고 있음</a:t>
            </a:r>
            <a:endParaRPr lang="en-US" altLang="ko-KR" sz="1600" b="1" dirty="0">
              <a:solidFill>
                <a:srgbClr val="00206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연평균 시장성장률은 각각 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14%, 19%)</a:t>
            </a:r>
          </a:p>
        </p:txBody>
      </p:sp>
    </p:spTree>
    <p:extLst>
      <p:ext uri="{BB962C8B-B14F-4D97-AF65-F5344CB8AC3E}">
        <p14:creationId xmlns:p14="http://schemas.microsoft.com/office/powerpoint/2010/main" val="291769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D17EF-39C5-472A-95F2-EA9102993487}"/>
              </a:ext>
            </a:extLst>
          </p:cNvPr>
          <p:cNvSpPr txBox="1"/>
          <p:nvPr/>
        </p:nvSpPr>
        <p:spPr>
          <a:xfrm>
            <a:off x="266675" y="1672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Investment Highlights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2B3DA3-8EC7-4D67-8767-9DC9F0C8EEF8}"/>
              </a:ext>
            </a:extLst>
          </p:cNvPr>
          <p:cNvSpPr txBox="1"/>
          <p:nvPr/>
        </p:nvSpPr>
        <p:spPr>
          <a:xfrm>
            <a:off x="343477" y="559335"/>
            <a:ext cx="624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NKCL Business Highlights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A8442551-58A6-455E-B54D-E977EF970499}"/>
              </a:ext>
            </a:extLst>
          </p:cNvPr>
          <p:cNvSpPr/>
          <p:nvPr/>
        </p:nvSpPr>
        <p:spPr>
          <a:xfrm>
            <a:off x="907631" y="2121601"/>
            <a:ext cx="2520000" cy="2127671"/>
          </a:xfrm>
          <a:prstGeom prst="roundRect">
            <a:avLst>
              <a:gd name="adj" fmla="val 9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NK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세포 배양 원천기술 확보</a:t>
            </a:r>
            <a:endParaRPr lang="en-US" altLang="ko-KR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algn="ctr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(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특허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</a:p>
          <a:p>
            <a:pPr lvl="0" algn="ctr">
              <a:defRPr/>
            </a:pPr>
            <a:endParaRPr lang="en-US" altLang="ko-KR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algn="ctr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NK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세포 배양 생산성 확보</a:t>
            </a:r>
            <a:endParaRPr lang="en-US" altLang="ko-KR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algn="ctr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(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고 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수득률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24" name="사각형: 둥근 위쪽 모서리 4">
            <a:extLst>
              <a:ext uri="{FF2B5EF4-FFF2-40B4-BE49-F238E27FC236}">
                <a16:creationId xmlns:a16="http://schemas.microsoft.com/office/drawing/2014/main" id="{64011442-BF55-4368-9809-43C27C059A89}"/>
              </a:ext>
            </a:extLst>
          </p:cNvPr>
          <p:cNvSpPr/>
          <p:nvPr/>
        </p:nvSpPr>
        <p:spPr>
          <a:xfrm>
            <a:off x="907629" y="1688448"/>
            <a:ext cx="2520000" cy="4434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NK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세포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면역항암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치료제</a:t>
            </a:r>
          </a:p>
        </p:txBody>
      </p:sp>
      <p:sp>
        <p:nvSpPr>
          <p:cNvPr id="26" name="모서리가 둥근 직사각형 11">
            <a:extLst>
              <a:ext uri="{FF2B5EF4-FFF2-40B4-BE49-F238E27FC236}">
                <a16:creationId xmlns:a16="http://schemas.microsoft.com/office/drawing/2014/main" id="{5A3A9050-CFB2-4A17-9FF2-F6CFEBD7B2EE}"/>
              </a:ext>
            </a:extLst>
          </p:cNvPr>
          <p:cNvSpPr/>
          <p:nvPr/>
        </p:nvSpPr>
        <p:spPr>
          <a:xfrm>
            <a:off x="3693000" y="2121601"/>
            <a:ext cx="2520000" cy="2127671"/>
          </a:xfrm>
          <a:prstGeom prst="roundRect">
            <a:avLst>
              <a:gd name="adj" fmla="val 9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연면적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4,000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㎡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NK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세포 자동배양센터 운영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NK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세포 자동배양시스템 노하우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사각형: 둥근 위쪽 모서리 6">
            <a:extLst>
              <a:ext uri="{FF2B5EF4-FFF2-40B4-BE49-F238E27FC236}">
                <a16:creationId xmlns:a16="http://schemas.microsoft.com/office/drawing/2014/main" id="{D8206B18-5F3D-4530-91CB-2E6397D2DB3A}"/>
              </a:ext>
            </a:extLst>
          </p:cNvPr>
          <p:cNvSpPr/>
          <p:nvPr/>
        </p:nvSpPr>
        <p:spPr>
          <a:xfrm>
            <a:off x="3692999" y="1688448"/>
            <a:ext cx="2520000" cy="4434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GMP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제조시설</a:t>
            </a:r>
          </a:p>
        </p:txBody>
      </p:sp>
      <p:sp>
        <p:nvSpPr>
          <p:cNvPr id="28" name="모서리가 둥근 직사각형 11">
            <a:extLst>
              <a:ext uri="{FF2B5EF4-FFF2-40B4-BE49-F238E27FC236}">
                <a16:creationId xmlns:a16="http://schemas.microsoft.com/office/drawing/2014/main" id="{487F32BC-328E-4DDD-A0F1-3BBEB5FBBD82}"/>
              </a:ext>
            </a:extLst>
          </p:cNvPr>
          <p:cNvSpPr/>
          <p:nvPr/>
        </p:nvSpPr>
        <p:spPr>
          <a:xfrm>
            <a:off x="6478369" y="2121601"/>
            <a:ext cx="2520000" cy="2127671"/>
          </a:xfrm>
          <a:prstGeom prst="roundRect">
            <a:avLst>
              <a:gd name="adj" fmla="val 95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최초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인용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NK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세포 배양솔루션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인용 자동배양기 기반의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200" b="1" dirty="0">
                <a:solidFill>
                  <a:schemeClr val="tx1"/>
                </a:solidFill>
                <a:latin typeface="+mn-ea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글로벌 파트너십 구축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사각형: 둥근 위쪽 모서리 8">
            <a:extLst>
              <a:ext uri="{FF2B5EF4-FFF2-40B4-BE49-F238E27FC236}">
                <a16:creationId xmlns:a16="http://schemas.microsoft.com/office/drawing/2014/main" id="{E2CE092A-DA50-458C-B62F-0A9F5EBF51E9}"/>
              </a:ext>
            </a:extLst>
          </p:cNvPr>
          <p:cNvSpPr/>
          <p:nvPr/>
        </p:nvSpPr>
        <p:spPr>
          <a:xfrm>
            <a:off x="6478368" y="1688448"/>
            <a:ext cx="2520000" cy="4434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NK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세포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인용 자동배양기</a:t>
            </a:r>
          </a:p>
        </p:txBody>
      </p:sp>
      <p:sp>
        <p:nvSpPr>
          <p:cNvPr id="30" name="모서리가 둥근 직사각형 11">
            <a:extLst>
              <a:ext uri="{FF2B5EF4-FFF2-40B4-BE49-F238E27FC236}">
                <a16:creationId xmlns:a16="http://schemas.microsoft.com/office/drawing/2014/main" id="{DEDCD4FD-48E3-4201-8359-AC261A8539A8}"/>
              </a:ext>
            </a:extLst>
          </p:cNvPr>
          <p:cNvSpPr/>
          <p:nvPr/>
        </p:nvSpPr>
        <p:spPr>
          <a:xfrm>
            <a:off x="907629" y="3966149"/>
            <a:ext cx="2520000" cy="766203"/>
          </a:xfrm>
          <a:prstGeom prst="roundRect">
            <a:avLst>
              <a:gd name="adj" fmla="val 9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새로운 항암 치료 기전 확보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대 주요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성인암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대상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C9F249E3-C504-4E04-906F-B1D4FD5DEAC3}"/>
              </a:ext>
            </a:extLst>
          </p:cNvPr>
          <p:cNvSpPr/>
          <p:nvPr/>
        </p:nvSpPr>
        <p:spPr>
          <a:xfrm>
            <a:off x="3693000" y="3966147"/>
            <a:ext cx="2520000" cy="766203"/>
          </a:xfrm>
          <a:prstGeom prst="roundRect">
            <a:avLst>
              <a:gd name="adj" fmla="val 9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GMP, KFDA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기준 준수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글로벌 협력 파트너 구축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모서리가 둥근 직사각형 11">
            <a:extLst>
              <a:ext uri="{FF2B5EF4-FFF2-40B4-BE49-F238E27FC236}">
                <a16:creationId xmlns:a16="http://schemas.microsoft.com/office/drawing/2014/main" id="{95F0C98F-681E-425B-A3BC-1C248595D0B2}"/>
              </a:ext>
            </a:extLst>
          </p:cNvPr>
          <p:cNvSpPr/>
          <p:nvPr/>
        </p:nvSpPr>
        <p:spPr>
          <a:xfrm>
            <a:off x="6478368" y="3966147"/>
            <a:ext cx="2520000" cy="766203"/>
          </a:xfrm>
          <a:prstGeom prst="roundRect">
            <a:avLst>
              <a:gd name="adj" fmla="val 9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자가세포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베양을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위한 대량생산화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자가세포 배양의 상업성 강화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682538-6851-4DC3-938B-BC6A872B15CC}"/>
              </a:ext>
            </a:extLst>
          </p:cNvPr>
          <p:cNvSpPr txBox="1"/>
          <p:nvPr/>
        </p:nvSpPr>
        <p:spPr>
          <a:xfrm>
            <a:off x="332344" y="5067888"/>
            <a:ext cx="93494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2060"/>
                </a:solidFill>
                <a:latin typeface="+mn-ea"/>
              </a:rPr>
              <a:t>NK </a:t>
            </a:r>
            <a:r>
              <a:rPr lang="ko-KR" altLang="en-US" sz="1500" b="1" dirty="0">
                <a:solidFill>
                  <a:srgbClr val="002060"/>
                </a:solidFill>
                <a:latin typeface="+mn-ea"/>
              </a:rPr>
              <a:t>세포 배양에 대한 원천기술을 확보</a:t>
            </a:r>
            <a:r>
              <a:rPr lang="en-US" altLang="ko-KR" sz="1500" b="1" dirty="0">
                <a:solidFill>
                  <a:srgbClr val="002060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500" b="1" dirty="0">
                <a:solidFill>
                  <a:srgbClr val="002060"/>
                </a:solidFill>
                <a:latin typeface="+mn-ea"/>
              </a:rPr>
              <a:t>고가의 </a:t>
            </a:r>
            <a:r>
              <a:rPr lang="en-US" altLang="ko-KR" sz="1500" b="1" dirty="0">
                <a:solidFill>
                  <a:srgbClr val="002060"/>
                </a:solidFill>
                <a:latin typeface="+mn-ea"/>
              </a:rPr>
              <a:t>NK </a:t>
            </a:r>
            <a:r>
              <a:rPr lang="ko-KR" altLang="en-US" sz="1500" b="1" dirty="0">
                <a:solidFill>
                  <a:srgbClr val="002060"/>
                </a:solidFill>
                <a:latin typeface="+mn-ea"/>
              </a:rPr>
              <a:t>세포치료를 대중화 하기 위하여 자동배양시스템을 개발</a:t>
            </a:r>
            <a:r>
              <a:rPr lang="en-US" altLang="ko-KR" sz="1500" b="1" dirty="0">
                <a:solidFill>
                  <a:srgbClr val="002060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500" b="1" dirty="0">
                <a:solidFill>
                  <a:srgbClr val="002060"/>
                </a:solidFill>
                <a:latin typeface="+mn-ea"/>
              </a:rPr>
              <a:t>NK</a:t>
            </a:r>
            <a:r>
              <a:rPr lang="ko-KR" altLang="en-US" sz="1500" b="1" dirty="0">
                <a:solidFill>
                  <a:srgbClr val="002060"/>
                </a:solidFill>
                <a:latin typeface="+mn-ea"/>
              </a:rPr>
              <a:t>세포배양 시스템을 기반으로 글로벌 마켓 파트너 구축</a:t>
            </a:r>
            <a:r>
              <a:rPr lang="en-US" altLang="ko-KR" sz="1500" b="1" dirty="0">
                <a:solidFill>
                  <a:srgbClr val="002060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1500" b="1" dirty="0">
                <a:solidFill>
                  <a:srgbClr val="002060"/>
                </a:solidFill>
                <a:latin typeface="+mn-ea"/>
              </a:rPr>
              <a:t>NK</a:t>
            </a:r>
            <a:r>
              <a:rPr lang="ko-KR" altLang="en-US" sz="1500" b="1" dirty="0">
                <a:solidFill>
                  <a:srgbClr val="002060"/>
                </a:solidFill>
                <a:latin typeface="+mn-ea"/>
              </a:rPr>
              <a:t>세포 </a:t>
            </a:r>
            <a:r>
              <a:rPr lang="en-US" altLang="ko-KR" sz="1500" b="1" dirty="0">
                <a:solidFill>
                  <a:srgbClr val="002060"/>
                </a:solidFill>
                <a:latin typeface="+mn-ea"/>
              </a:rPr>
              <a:t>&amp; </a:t>
            </a:r>
            <a:r>
              <a:rPr lang="ko-KR" altLang="en-US" sz="1500" b="1" dirty="0" err="1">
                <a:solidFill>
                  <a:srgbClr val="002060"/>
                </a:solidFill>
                <a:latin typeface="+mn-ea"/>
              </a:rPr>
              <a:t>마이크로바이옴</a:t>
            </a:r>
            <a:r>
              <a:rPr lang="ko-KR" altLang="en-US" sz="1500" b="1" dirty="0">
                <a:solidFill>
                  <a:srgbClr val="002060"/>
                </a:solidFill>
                <a:latin typeface="+mn-ea"/>
              </a:rPr>
              <a:t> 융합형 세포치료제 개발 기업 강점 보유</a:t>
            </a:r>
            <a:endParaRPr lang="en-US" altLang="ko-KR" sz="15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5" name="사각형: 둥근 모서리 2">
            <a:extLst>
              <a:ext uri="{FF2B5EF4-FFF2-40B4-BE49-F238E27FC236}">
                <a16:creationId xmlns:a16="http://schemas.microsoft.com/office/drawing/2014/main" id="{B549B389-C8C1-4900-A5D6-380FFAF7DFC0}"/>
              </a:ext>
            </a:extLst>
          </p:cNvPr>
          <p:cNvSpPr/>
          <p:nvPr/>
        </p:nvSpPr>
        <p:spPr>
          <a:xfrm rot="5400000">
            <a:off x="152344" y="670561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7" name="Picture 2" descr="http://nkclbio.com/data/file/logo.png">
            <a:extLst>
              <a:ext uri="{FF2B5EF4-FFF2-40B4-BE49-F238E27FC236}">
                <a16:creationId xmlns:a16="http://schemas.microsoft.com/office/drawing/2014/main" id="{C4906346-24CA-419F-B6E3-A26C0E39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058" y="1037544"/>
            <a:ext cx="1073426" cy="3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873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8B1E53-4704-49D8-A496-B4D78BDC7B92}"/>
              </a:ext>
            </a:extLst>
          </p:cNvPr>
          <p:cNvGrpSpPr/>
          <p:nvPr/>
        </p:nvGrpSpPr>
        <p:grpSpPr>
          <a:xfrm>
            <a:off x="-2848468" y="354932"/>
            <a:ext cx="12754468" cy="6154152"/>
            <a:chOff x="-2848468" y="1295226"/>
            <a:chExt cx="12754468" cy="5562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09AB4B-23F7-4241-B6EA-95058D83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" y="1295226"/>
              <a:ext cx="9904815" cy="556277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46FD412-D3A3-4D22-BD7B-0535F01B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48468" y="2625614"/>
              <a:ext cx="10415037" cy="82296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03FA40C-1F20-4340-83E3-C88AA79BCC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r="9652"/>
          <a:stretch/>
        </p:blipFill>
        <p:spPr>
          <a:xfrm>
            <a:off x="-1253609" y="1739409"/>
            <a:ext cx="7625755" cy="4699709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142" y="6439118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F4E07-0FC6-4CD7-913F-FA1701220902}"/>
              </a:ext>
            </a:extLst>
          </p:cNvPr>
          <p:cNvSpPr txBox="1"/>
          <p:nvPr/>
        </p:nvSpPr>
        <p:spPr>
          <a:xfrm>
            <a:off x="-462912" y="1300111"/>
            <a:ext cx="5928953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lvl="0" algn="ctr"/>
            <a:r>
              <a:rPr lang="en-US" altLang="ko-KR" sz="2400" b="1" dirty="0">
                <a:solidFill>
                  <a:srgbClr val="43D1A1"/>
                </a:solidFill>
                <a:latin typeface="맑은 고딕" panose="020B0503020000020004" pitchFamily="50" charset="-127"/>
              </a:rPr>
              <a:t>Financial Results</a:t>
            </a:r>
          </a:p>
        </p:txBody>
      </p:sp>
    </p:spTree>
    <p:extLst>
      <p:ext uri="{BB962C8B-B14F-4D97-AF65-F5344CB8AC3E}">
        <p14:creationId xmlns:p14="http://schemas.microsoft.com/office/powerpoint/2010/main" val="2523082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D17EF-39C5-472A-95F2-EA9102993487}"/>
              </a:ext>
            </a:extLst>
          </p:cNvPr>
          <p:cNvSpPr txBox="1"/>
          <p:nvPr/>
        </p:nvSpPr>
        <p:spPr>
          <a:xfrm>
            <a:off x="266675" y="1672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Financial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9589F4-131F-429C-916F-092356DA46AD}"/>
              </a:ext>
            </a:extLst>
          </p:cNvPr>
          <p:cNvSpPr txBox="1"/>
          <p:nvPr/>
        </p:nvSpPr>
        <p:spPr>
          <a:xfrm>
            <a:off x="343899" y="562526"/>
            <a:ext cx="445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최근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3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개년 재무상태표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B12F2E-71EA-4B6E-A6AB-7AFDDA663BB0}"/>
              </a:ext>
            </a:extLst>
          </p:cNvPr>
          <p:cNvSpPr txBox="1"/>
          <p:nvPr/>
        </p:nvSpPr>
        <p:spPr>
          <a:xfrm>
            <a:off x="5163974" y="574960"/>
            <a:ext cx="4615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최근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3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개년 손익계산서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0BEBAF-39E2-48CC-8F3B-2DCD8065B644}"/>
              </a:ext>
            </a:extLst>
          </p:cNvPr>
          <p:cNvSpPr txBox="1"/>
          <p:nvPr/>
        </p:nvSpPr>
        <p:spPr>
          <a:xfrm>
            <a:off x="8695727" y="961878"/>
            <a:ext cx="9989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latin typeface="+mn-ea"/>
              </a:rPr>
              <a:t>(Unit: KRW 1M)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8F058BD-7F6C-450A-8AD8-8D5DCAF0A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519399"/>
              </p:ext>
            </p:extLst>
          </p:nvPr>
        </p:nvGraphicFramePr>
        <p:xfrm>
          <a:off x="327049" y="1239364"/>
          <a:ext cx="4625952" cy="50344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5623">
                  <a:extLst>
                    <a:ext uri="{9D8B030D-6E8A-4147-A177-3AD203B41FA5}">
                      <a16:colId xmlns:a16="http://schemas.microsoft.com/office/drawing/2014/main" val="2432375785"/>
                    </a:ext>
                  </a:extLst>
                </a:gridCol>
                <a:gridCol w="630314">
                  <a:extLst>
                    <a:ext uri="{9D8B030D-6E8A-4147-A177-3AD203B41FA5}">
                      <a16:colId xmlns:a16="http://schemas.microsoft.com/office/drawing/2014/main" val="909779643"/>
                    </a:ext>
                  </a:extLst>
                </a:gridCol>
                <a:gridCol w="683581">
                  <a:extLst>
                    <a:ext uri="{9D8B030D-6E8A-4147-A177-3AD203B41FA5}">
                      <a16:colId xmlns:a16="http://schemas.microsoft.com/office/drawing/2014/main" val="1174637556"/>
                    </a:ext>
                  </a:extLst>
                </a:gridCol>
                <a:gridCol w="674703">
                  <a:extLst>
                    <a:ext uri="{9D8B030D-6E8A-4147-A177-3AD203B41FA5}">
                      <a16:colId xmlns:a16="http://schemas.microsoft.com/office/drawing/2014/main" val="2574480084"/>
                    </a:ext>
                  </a:extLst>
                </a:gridCol>
                <a:gridCol w="772357">
                  <a:extLst>
                    <a:ext uri="{9D8B030D-6E8A-4147-A177-3AD203B41FA5}">
                      <a16:colId xmlns:a16="http://schemas.microsoft.com/office/drawing/2014/main" val="404855494"/>
                    </a:ext>
                  </a:extLst>
                </a:gridCol>
                <a:gridCol w="789374">
                  <a:extLst>
                    <a:ext uri="{9D8B030D-6E8A-4147-A177-3AD203B41FA5}">
                      <a16:colId xmlns:a16="http://schemas.microsoft.com/office/drawing/2014/main" val="1395304544"/>
                    </a:ext>
                  </a:extLst>
                </a:gridCol>
              </a:tblGrid>
              <a:tr h="2602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</a:t>
                      </a:r>
                      <a:r>
                        <a:rPr lang="ko-KR" altLang="en-US" sz="10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분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 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 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 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 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141895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유동자산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8,095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11,912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1484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당좌자산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3,046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6,322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7,338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11,016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51427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재고자산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896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158187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비유동자산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4,232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5,425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7,750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10,299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570942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투자자산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059429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유형자산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4,128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5,003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7,134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9,635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931301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무형자산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608870"/>
                  </a:ext>
                </a:extLst>
              </a:tr>
              <a:tr h="393848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기타비유동자산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425962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자산총계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11,805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15,845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22,212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059588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유동부채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1,348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3,513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3,464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5,013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11,342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545232"/>
                  </a:ext>
                </a:extLst>
              </a:tr>
              <a:tr h="2959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비유동부채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478949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부채총계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1,348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3,574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6,892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13,043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618830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자본금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1,532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1,587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1,587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728493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자본잉여금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1,933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5,210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5,210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549450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이익잉여금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4,736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949995"/>
                  </a:ext>
                </a:extLst>
              </a:tr>
              <a:tr h="2602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자본총계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3,725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8,235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5,953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9,169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542760"/>
                  </a:ext>
                </a:extLst>
              </a:tr>
              <a:tr h="3341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부채및자본총계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11,805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15,845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22,212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98532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4B11874-907D-4AE9-8724-227ED58CA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6230"/>
              </p:ext>
            </p:extLst>
          </p:nvPr>
        </p:nvGraphicFramePr>
        <p:xfrm>
          <a:off x="5136352" y="1239375"/>
          <a:ext cx="4496608" cy="503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9104">
                  <a:extLst>
                    <a:ext uri="{9D8B030D-6E8A-4147-A177-3AD203B41FA5}">
                      <a16:colId xmlns:a16="http://schemas.microsoft.com/office/drawing/2014/main" val="24323757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09779643"/>
                    </a:ext>
                  </a:extLst>
                </a:gridCol>
                <a:gridCol w="621792">
                  <a:extLst>
                    <a:ext uri="{9D8B030D-6E8A-4147-A177-3AD203B41FA5}">
                      <a16:colId xmlns:a16="http://schemas.microsoft.com/office/drawing/2014/main" val="1174637556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2574480084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736186122"/>
                    </a:ext>
                  </a:extLst>
                </a:gridCol>
                <a:gridCol w="732800">
                  <a:extLst>
                    <a:ext uri="{9D8B030D-6E8A-4147-A177-3AD203B41FA5}">
                      <a16:colId xmlns:a16="http://schemas.microsoft.com/office/drawing/2014/main" val="3028970379"/>
                    </a:ext>
                  </a:extLst>
                </a:gridCol>
              </a:tblGrid>
              <a:tr h="2959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</a:t>
                      </a:r>
                      <a:r>
                        <a:rPr lang="ko-KR" altLang="en-US" sz="10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분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 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 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 </a:t>
                      </a:r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 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141895"/>
                  </a:ext>
                </a:extLst>
              </a:tr>
              <a:tr h="4775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매출액 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6,543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12,497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4.693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5,036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1484"/>
                  </a:ext>
                </a:extLst>
              </a:tr>
              <a:tr h="4775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매출원가 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1,255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2,994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51427"/>
                  </a:ext>
                </a:extLst>
              </a:tr>
              <a:tr h="4775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매출총이익</a:t>
                      </a:r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5,287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9,502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4,168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158187"/>
                  </a:ext>
                </a:extLst>
              </a:tr>
              <a:tr h="4775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판매비와관리비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6,203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5,852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2,266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570942"/>
                  </a:ext>
                </a:extLst>
              </a:tr>
              <a:tr h="4775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영업이익 </a:t>
                      </a:r>
                      <a:r>
                        <a:rPr lang="en-US" altLang="ko-KR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손실</a:t>
                      </a:r>
                      <a:r>
                        <a:rPr lang="en-US" altLang="ko-KR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2,840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3,298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(1,684)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059429"/>
                  </a:ext>
                </a:extLst>
              </a:tr>
              <a:tr h="47753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영업외수익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931301"/>
                  </a:ext>
                </a:extLst>
              </a:tr>
              <a:tr h="47753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영업외비용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608870"/>
                  </a:ext>
                </a:extLst>
              </a:tr>
              <a:tr h="4775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법인세차감전이익</a:t>
                      </a:r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2,683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3,039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(2,464)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425962"/>
                  </a:ext>
                </a:extLst>
              </a:tr>
              <a:tr h="47753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법인세 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059588"/>
                  </a:ext>
                </a:extLst>
              </a:tr>
              <a:tr h="4406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당기순이익</a:t>
                      </a:r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손실</a:t>
                      </a:r>
                      <a:r>
                        <a:rPr lang="en-US" altLang="ko-KR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2,223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2,511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(2,464)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545232"/>
                  </a:ext>
                </a:extLst>
              </a:tr>
            </a:tbl>
          </a:graphicData>
        </a:graphic>
      </p:graphicFrame>
      <p:sp>
        <p:nvSpPr>
          <p:cNvPr id="33" name="사각형: 둥근 모서리 2">
            <a:extLst>
              <a:ext uri="{FF2B5EF4-FFF2-40B4-BE49-F238E27FC236}">
                <a16:creationId xmlns:a16="http://schemas.microsoft.com/office/drawing/2014/main" id="{6810DA9E-14C2-4888-91D0-6D68664BF425}"/>
              </a:ext>
            </a:extLst>
          </p:cNvPr>
          <p:cNvSpPr/>
          <p:nvPr/>
        </p:nvSpPr>
        <p:spPr>
          <a:xfrm rot="5400000">
            <a:off x="152344" y="670561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사각형: 둥근 모서리 2">
            <a:extLst>
              <a:ext uri="{FF2B5EF4-FFF2-40B4-BE49-F238E27FC236}">
                <a16:creationId xmlns:a16="http://schemas.microsoft.com/office/drawing/2014/main" id="{FC40A2C6-19A9-4C86-81AA-640B9E9D9702}"/>
              </a:ext>
            </a:extLst>
          </p:cNvPr>
          <p:cNvSpPr/>
          <p:nvPr/>
        </p:nvSpPr>
        <p:spPr>
          <a:xfrm rot="5400000">
            <a:off x="4979293" y="674287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2059F2-97CA-431A-9156-FC7252A6982D}"/>
              </a:ext>
            </a:extLst>
          </p:cNvPr>
          <p:cNvSpPr txBox="1"/>
          <p:nvPr/>
        </p:nvSpPr>
        <p:spPr>
          <a:xfrm>
            <a:off x="4009077" y="981843"/>
            <a:ext cx="9380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단위 </a:t>
            </a:r>
            <a:r>
              <a:rPr lang="en-US" altLang="ko-KR" sz="900" dirty="0">
                <a:latin typeface="+mn-ea"/>
              </a:rPr>
              <a:t>: </a:t>
            </a:r>
            <a:r>
              <a:rPr lang="ko-KR" altLang="en-US" sz="900" dirty="0">
                <a:latin typeface="+mn-ea"/>
              </a:rPr>
              <a:t>백만원</a:t>
            </a:r>
            <a:r>
              <a:rPr lang="en-US" altLang="ko-KR" sz="900" dirty="0">
                <a:latin typeface="+mn-ea"/>
              </a:rPr>
              <a:t>)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8727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D17EF-39C5-472A-95F2-EA9102993487}"/>
              </a:ext>
            </a:extLst>
          </p:cNvPr>
          <p:cNvSpPr txBox="1"/>
          <p:nvPr/>
        </p:nvSpPr>
        <p:spPr>
          <a:xfrm>
            <a:off x="266675" y="1672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3D1A1"/>
                </a:solidFill>
                <a:latin typeface="+mn-ea"/>
              </a:rPr>
              <a:t>Appendix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9CF673B-C562-4F90-A2FE-64AE9956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91553"/>
              </p:ext>
            </p:extLst>
          </p:nvPr>
        </p:nvGraphicFramePr>
        <p:xfrm>
          <a:off x="180976" y="2034119"/>
          <a:ext cx="9607304" cy="40771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1843">
                  <a:extLst>
                    <a:ext uri="{9D8B030D-6E8A-4147-A177-3AD203B41FA5}">
                      <a16:colId xmlns:a16="http://schemas.microsoft.com/office/drawing/2014/main" val="2432375785"/>
                    </a:ext>
                  </a:extLst>
                </a:gridCol>
                <a:gridCol w="2827119">
                  <a:extLst>
                    <a:ext uri="{9D8B030D-6E8A-4147-A177-3AD203B41FA5}">
                      <a16:colId xmlns:a16="http://schemas.microsoft.com/office/drawing/2014/main" val="909779643"/>
                    </a:ext>
                  </a:extLst>
                </a:gridCol>
                <a:gridCol w="2777285">
                  <a:extLst>
                    <a:ext uri="{9D8B030D-6E8A-4147-A177-3AD203B41FA5}">
                      <a16:colId xmlns:a16="http://schemas.microsoft.com/office/drawing/2014/main" val="1174637556"/>
                    </a:ext>
                  </a:extLst>
                </a:gridCol>
                <a:gridCol w="2861057">
                  <a:extLst>
                    <a:ext uri="{9D8B030D-6E8A-4147-A177-3AD203B41FA5}">
                      <a16:colId xmlns:a16="http://schemas.microsoft.com/office/drawing/2014/main" val="1503857461"/>
                    </a:ext>
                  </a:extLst>
                </a:gridCol>
              </a:tblGrid>
              <a:tr h="749598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141895"/>
                  </a:ext>
                </a:extLst>
              </a:tr>
              <a:tr h="5309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사업아이템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이중항체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플랫폼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마이크로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바이옴</a:t>
                      </a:r>
                      <a:endParaRPr lang="en-US" altLang="ko-KR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이중항체 신약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이중항체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신약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148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개발아이템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GraBody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LCB14, LCB69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LCB14, LCB69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51427"/>
                  </a:ext>
                </a:extLst>
              </a:tr>
              <a:tr h="5208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적응기전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이중항체 전달로 인한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종양 감소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이중항체 기반 면역치료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이중항체 기반 면역치료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583390"/>
                  </a:ext>
                </a:extLst>
              </a:tr>
              <a:tr h="545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적응증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파킨슨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알츠하이머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뇌전증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ADC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중심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면역치료제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ADC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중심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면역치료제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223150"/>
                  </a:ext>
                </a:extLst>
              </a:tr>
              <a:tr h="743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진행단계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임상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 개시와 동시에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기술이전 계약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파이프라인판매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 사노피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전임상시험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완료후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기술이전 계약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파이프라인판매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존슨앤존슨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개시후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기술이전 계약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 머크사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313169"/>
                  </a:ext>
                </a:extLst>
              </a:tr>
              <a:tr h="2980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시장규모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사노피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계약액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2,720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억원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얀센 계약액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억원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머크사 </a:t>
                      </a:r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계약액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천억</a:t>
                      </a:r>
                      <a:r>
                        <a:rPr lang="ko-KR" altLang="en-US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456996"/>
                  </a:ext>
                </a:extLst>
              </a:tr>
              <a:tr h="2980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기업성장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년간 주가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상승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개월간 주가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 상승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년간 주가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 상승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21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425252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A12B15-4AC3-4174-8259-ECDF23426292}"/>
              </a:ext>
            </a:extLst>
          </p:cNvPr>
          <p:cNvSpPr/>
          <p:nvPr/>
        </p:nvSpPr>
        <p:spPr>
          <a:xfrm>
            <a:off x="332344" y="870720"/>
            <a:ext cx="94559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파이프라인 판매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원천기술은 개발사에 그대로 있으면서 </a:t>
            </a:r>
            <a:r>
              <a:rPr lang="ko-KR" altLang="en-US" sz="11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임상개시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종료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신약개발 착수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신약개발 </a:t>
            </a:r>
            <a:r>
              <a:rPr lang="ko-KR" altLang="en-US" sz="11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인증신청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1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인증완료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신약개발 판매개시 등 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                     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주요  개발 단계별 </a:t>
            </a:r>
            <a:r>
              <a:rPr lang="ko-KR" altLang="en-US" sz="11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완료에따라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사전에 약정된 성과 수수료를 받는 </a:t>
            </a:r>
            <a:r>
              <a:rPr lang="ko-KR" altLang="en-US" sz="11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마일스톤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방식의 계약 체결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                     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바이오기술에 대한 상업화 및 성공 시 </a:t>
            </a:r>
            <a:r>
              <a:rPr lang="ko-KR" altLang="en-US" sz="11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판매권한을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부여하는 </a:t>
            </a:r>
            <a:r>
              <a:rPr lang="ko-KR" altLang="en-US" sz="11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로열티계약</a:t>
            </a:r>
            <a:endParaRPr lang="en-US" altLang="ko-KR" sz="11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                     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막대한 임상시험비용 부담 감소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임상시험 후 개발 및 인증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판매 등을 글로벌 역량이 있는 회사에서 일괄적으로 수행</a:t>
            </a:r>
            <a:endParaRPr lang="en-US" altLang="ko-KR" sz="11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사각형: 둥근 모서리 2">
            <a:extLst>
              <a:ext uri="{FF2B5EF4-FFF2-40B4-BE49-F238E27FC236}">
                <a16:creationId xmlns:a16="http://schemas.microsoft.com/office/drawing/2014/main" id="{88E9BAD4-3E14-4AE8-9E81-3081BAA9E554}"/>
              </a:ext>
            </a:extLst>
          </p:cNvPr>
          <p:cNvSpPr/>
          <p:nvPr/>
        </p:nvSpPr>
        <p:spPr>
          <a:xfrm rot="5400000">
            <a:off x="152344" y="670561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8" name="Picture 2" descr="오리온, 5500억 투자해 레고켐바이오 최대주주 등극 바이오 사업 확장">
            <a:extLst>
              <a:ext uri="{FF2B5EF4-FFF2-40B4-BE49-F238E27FC236}">
                <a16:creationId xmlns:a16="http://schemas.microsoft.com/office/drawing/2014/main" id="{18403E14-29E1-4A50-8CC4-400C91AB2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00" b="29040"/>
          <a:stretch/>
        </p:blipFill>
        <p:spPr bwMode="auto">
          <a:xfrm>
            <a:off x="4877579" y="2047564"/>
            <a:ext cx="1249733" cy="5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AD7B21-32FC-4FF7-BA04-B9190FD69FDE}"/>
              </a:ext>
            </a:extLst>
          </p:cNvPr>
          <p:cNvSpPr txBox="1"/>
          <p:nvPr/>
        </p:nvSpPr>
        <p:spPr>
          <a:xfrm>
            <a:off x="410681" y="566007"/>
            <a:ext cx="6910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참고자료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파이프라인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수출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기술이전 계약 사례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7961DA9-7BE6-4874-9505-5CED9F81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407" y="2092929"/>
            <a:ext cx="2009775" cy="381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19974DB-17DE-40B4-8D69-32BD62799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279" y="2047564"/>
            <a:ext cx="1344129" cy="5456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9CFD80F-F097-4F15-A676-E975CBC1393B}"/>
              </a:ext>
            </a:extLst>
          </p:cNvPr>
          <p:cNvSpPr txBox="1"/>
          <p:nvPr/>
        </p:nvSpPr>
        <p:spPr>
          <a:xfrm>
            <a:off x="1840208" y="2523274"/>
            <a:ext cx="185626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에이비엘</a:t>
            </a:r>
            <a:r>
              <a:rPr lang="ko-KR" altLang="en-US" sz="1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바이오</a:t>
            </a:r>
            <a:endParaRPr lang="ko-KR" altLang="en-US" sz="8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494C71-7F58-4473-9CE9-0EB06579EDA6}"/>
              </a:ext>
            </a:extLst>
          </p:cNvPr>
          <p:cNvSpPr txBox="1"/>
          <p:nvPr/>
        </p:nvSpPr>
        <p:spPr>
          <a:xfrm>
            <a:off x="4739635" y="2505136"/>
            <a:ext cx="185626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레오켐</a:t>
            </a:r>
            <a:r>
              <a:rPr lang="ko-KR" altLang="en-US" sz="1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바이오</a:t>
            </a:r>
            <a:endParaRPr lang="ko-KR" altLang="en-US" sz="8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80BBC4-8880-490A-8CA9-795B8CAFF620}"/>
              </a:ext>
            </a:extLst>
          </p:cNvPr>
          <p:cNvSpPr txBox="1"/>
          <p:nvPr/>
        </p:nvSpPr>
        <p:spPr>
          <a:xfrm>
            <a:off x="7321591" y="2470089"/>
            <a:ext cx="185626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알테오젠</a:t>
            </a:r>
            <a:endParaRPr lang="ko-KR" altLang="en-US" sz="8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6256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8B1E53-4704-49D8-A496-B4D78BDC7B92}"/>
              </a:ext>
            </a:extLst>
          </p:cNvPr>
          <p:cNvGrpSpPr/>
          <p:nvPr/>
        </p:nvGrpSpPr>
        <p:grpSpPr>
          <a:xfrm>
            <a:off x="-2848468" y="354932"/>
            <a:ext cx="12754468" cy="6154152"/>
            <a:chOff x="-2848468" y="1295226"/>
            <a:chExt cx="12754468" cy="55627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09AB4B-23F7-4241-B6EA-95058D83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" y="1295226"/>
              <a:ext cx="9904815" cy="556277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46FD412-D3A3-4D22-BD7B-0535F01B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48468" y="2625614"/>
              <a:ext cx="10415037" cy="82296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03FA40C-1F20-4340-83E3-C88AA79BCC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r="9652"/>
          <a:stretch/>
        </p:blipFill>
        <p:spPr>
          <a:xfrm>
            <a:off x="-1253609" y="1739409"/>
            <a:ext cx="7625755" cy="4699709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142" y="6439118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F4E07-0FC6-4CD7-913F-FA1701220902}"/>
              </a:ext>
            </a:extLst>
          </p:cNvPr>
          <p:cNvSpPr txBox="1"/>
          <p:nvPr/>
        </p:nvSpPr>
        <p:spPr>
          <a:xfrm>
            <a:off x="-462912" y="1300111"/>
            <a:ext cx="5928953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lvl="0" algn="ctr"/>
            <a:r>
              <a:rPr lang="en-US" altLang="ko-KR" sz="2400" b="1" dirty="0">
                <a:solidFill>
                  <a:srgbClr val="43D1A1"/>
                </a:solidFill>
                <a:latin typeface="맑은 고딕" panose="020B0503020000020004" pitchFamily="50" charset="-127"/>
              </a:rPr>
              <a:t>2025 Plan</a:t>
            </a:r>
          </a:p>
        </p:txBody>
      </p:sp>
    </p:spTree>
    <p:extLst>
      <p:ext uri="{BB962C8B-B14F-4D97-AF65-F5344CB8AC3E}">
        <p14:creationId xmlns:p14="http://schemas.microsoft.com/office/powerpoint/2010/main" val="391502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382286" y="21283"/>
            <a:ext cx="368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회사개요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BA5369-6FDE-4CF6-9955-69C2C99B514D}"/>
              </a:ext>
            </a:extLst>
          </p:cNvPr>
          <p:cNvSpPr/>
          <p:nvPr/>
        </p:nvSpPr>
        <p:spPr>
          <a:xfrm>
            <a:off x="301094" y="528757"/>
            <a:ext cx="93599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NK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세포 배양기술 기반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항암면역 세포치료제 개발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바이오기업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9F987C-F827-40DB-A77B-F89ABCDDB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60467"/>
            <a:ext cx="2362200" cy="2276475"/>
          </a:xfrm>
          <a:prstGeom prst="round2DiagRect">
            <a:avLst/>
          </a:prstGeom>
        </p:spPr>
      </p:pic>
      <p:graphicFrame>
        <p:nvGraphicFramePr>
          <p:cNvPr id="30" name="표 5">
            <a:extLst>
              <a:ext uri="{FF2B5EF4-FFF2-40B4-BE49-F238E27FC236}">
                <a16:creationId xmlns:a16="http://schemas.microsoft.com/office/drawing/2014/main" id="{0F96D8C3-7E0A-4755-AE51-DEE2635C1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308508"/>
              </p:ext>
            </p:extLst>
          </p:nvPr>
        </p:nvGraphicFramePr>
        <p:xfrm>
          <a:off x="2648478" y="1167682"/>
          <a:ext cx="4164675" cy="300541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653025">
                  <a:extLst>
                    <a:ext uri="{9D8B030D-6E8A-4147-A177-3AD203B41FA5}">
                      <a16:colId xmlns:a16="http://schemas.microsoft.com/office/drawing/2014/main" val="1226660718"/>
                    </a:ext>
                  </a:extLst>
                </a:gridCol>
                <a:gridCol w="1116575">
                  <a:extLst>
                    <a:ext uri="{9D8B030D-6E8A-4147-A177-3AD203B41FA5}">
                      <a16:colId xmlns:a16="http://schemas.microsoft.com/office/drawing/2014/main" val="700597145"/>
                    </a:ext>
                  </a:extLst>
                </a:gridCol>
                <a:gridCol w="653025">
                  <a:extLst>
                    <a:ext uri="{9D8B030D-6E8A-4147-A177-3AD203B41FA5}">
                      <a16:colId xmlns:a16="http://schemas.microsoft.com/office/drawing/2014/main" val="44229607"/>
                    </a:ext>
                  </a:extLst>
                </a:gridCol>
                <a:gridCol w="1742050">
                  <a:extLst>
                    <a:ext uri="{9D8B030D-6E8A-4147-A177-3AD203B41FA5}">
                      <a16:colId xmlns:a16="http://schemas.microsoft.com/office/drawing/2014/main" val="2305703216"/>
                    </a:ext>
                  </a:extLst>
                </a:gridCol>
              </a:tblGrid>
              <a:tr h="273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 사 명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㈜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엔케이씨엘바이오그룹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51034"/>
                  </a:ext>
                </a:extLst>
              </a:tr>
              <a:tr h="25303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대표이사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신동화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자본금</a:t>
                      </a: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변동사항</a:t>
                      </a: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08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1,000,000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천원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1,500,000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천원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1,532,775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천원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01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1,584,299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천원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08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1,587,004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천원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660027"/>
                  </a:ext>
                </a:extLst>
              </a:tr>
              <a:tr h="25303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설립연도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2019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680496"/>
                  </a:ext>
                </a:extLst>
              </a:tr>
              <a:tr h="35365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자 본 금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1,587,004,500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원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835487"/>
                  </a:ext>
                </a:extLst>
              </a:tr>
              <a:tr h="27293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소 재 지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경기 화성시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동탄첨단산업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로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51-9,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동탄엠타워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층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76521"/>
                  </a:ext>
                </a:extLst>
              </a:tr>
              <a:tr h="242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기술분야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의학 및 약학 연구개발업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관련 제조업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 구축 등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024272"/>
                  </a:ext>
                </a:extLst>
              </a:tr>
              <a:tr h="61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주요사업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1. NK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세포 항암치료제 개발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연구 및 제조업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2. NK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세포 자동배양기 및 자동배양 시스템 구축업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3. NK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세포 배양용 키트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연구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개발 및 제조업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4. NK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세포 배양액 기반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스킨부스터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NK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세포 배양액 화장품 원료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코스메슈티컬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화장품 연구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개발 및 제조업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37597"/>
                  </a:ext>
                </a:extLst>
              </a:tr>
            </a:tbl>
          </a:graphicData>
        </a:graphic>
      </p:graphicFrame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BAC44789-FA5B-4BCF-A770-531C03856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26071"/>
              </p:ext>
            </p:extLst>
          </p:nvPr>
        </p:nvGraphicFramePr>
        <p:xfrm>
          <a:off x="6945163" y="1142087"/>
          <a:ext cx="2687787" cy="3031013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568887">
                  <a:extLst>
                    <a:ext uri="{9D8B030D-6E8A-4147-A177-3AD203B41FA5}">
                      <a16:colId xmlns:a16="http://schemas.microsoft.com/office/drawing/2014/main" val="1226660718"/>
                    </a:ext>
                  </a:extLst>
                </a:gridCol>
                <a:gridCol w="642987">
                  <a:extLst>
                    <a:ext uri="{9D8B030D-6E8A-4147-A177-3AD203B41FA5}">
                      <a16:colId xmlns:a16="http://schemas.microsoft.com/office/drawing/2014/main" val="64794981"/>
                    </a:ext>
                  </a:extLst>
                </a:gridCol>
                <a:gridCol w="637150">
                  <a:extLst>
                    <a:ext uri="{9D8B030D-6E8A-4147-A177-3AD203B41FA5}">
                      <a16:colId xmlns:a16="http://schemas.microsoft.com/office/drawing/2014/main" val="3511869324"/>
                    </a:ext>
                  </a:extLst>
                </a:gridCol>
                <a:gridCol w="838763">
                  <a:extLst>
                    <a:ext uri="{9D8B030D-6E8A-4147-A177-3AD203B41FA5}">
                      <a16:colId xmlns:a16="http://schemas.microsoft.com/office/drawing/2014/main" val="700597145"/>
                    </a:ext>
                  </a:extLst>
                </a:gridCol>
              </a:tblGrid>
              <a:tr h="391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구  분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주식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지분율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(%)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비    고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74189"/>
                  </a:ext>
                </a:extLst>
              </a:tr>
              <a:tr h="417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신동화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2,386,599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75.2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대표이사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1034"/>
                  </a:ext>
                </a:extLst>
              </a:tr>
              <a:tr h="43896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윤지현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234,741</a:t>
                      </a: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사내이사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660027"/>
                  </a:ext>
                </a:extLst>
              </a:tr>
              <a:tr h="42850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김은숙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200,000</a:t>
                      </a: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비상임고문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601947"/>
                  </a:ext>
                </a:extLst>
              </a:tr>
              <a:tr h="45744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이종준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92,144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2.9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680496"/>
                  </a:ext>
                </a:extLst>
              </a:tr>
              <a:tr h="457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소액주주</a:t>
                      </a: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260,525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8.2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우선주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108222"/>
                  </a:ext>
                </a:extLst>
              </a:tr>
              <a:tr h="44014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발행주식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3,174,009</a:t>
                      </a: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100.0</a:t>
                      </a:r>
                    </a:p>
                  </a:txBody>
                  <a:tcPr marL="36000" marR="72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액면가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500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원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266744"/>
                  </a:ext>
                </a:extLst>
              </a:tr>
            </a:tbl>
          </a:graphicData>
        </a:graphic>
      </p:graphicFrame>
      <p:sp>
        <p:nvSpPr>
          <p:cNvPr id="44" name="줄무늬가 있는 오른쪽 화살표 8">
            <a:extLst>
              <a:ext uri="{FF2B5EF4-FFF2-40B4-BE49-F238E27FC236}">
                <a16:creationId xmlns:a16="http://schemas.microsoft.com/office/drawing/2014/main" id="{3CAE9921-3ECC-4820-A471-DD4E56F2AC9B}"/>
              </a:ext>
            </a:extLst>
          </p:cNvPr>
          <p:cNvSpPr/>
          <p:nvPr/>
        </p:nvSpPr>
        <p:spPr>
          <a:xfrm>
            <a:off x="350161" y="4423720"/>
            <a:ext cx="9288341" cy="1008200"/>
          </a:xfrm>
          <a:prstGeom prst="stripedRightArrow">
            <a:avLst>
              <a:gd name="adj1" fmla="val 57898"/>
              <a:gd name="adj2" fmla="val 40128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7000">
                <a:schemeClr val="accent1">
                  <a:lumMod val="60000"/>
                  <a:lumOff val="40000"/>
                </a:schemeClr>
              </a:gs>
              <a:gs pos="55046">
                <a:schemeClr val="accent1">
                  <a:shade val="67500"/>
                  <a:satMod val="115000"/>
                </a:schemeClr>
              </a:gs>
              <a:gs pos="0">
                <a:schemeClr val="accent5">
                  <a:lumMod val="5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B29B62E1-2AC3-41AB-A54A-8DFA3E20A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4" r="9883"/>
          <a:stretch/>
        </p:blipFill>
        <p:spPr bwMode="auto">
          <a:xfrm>
            <a:off x="1169458" y="4423720"/>
            <a:ext cx="1037064" cy="1037064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E561D0A-F38A-4C04-BB23-F431B5D3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00" y="4424929"/>
            <a:ext cx="1037064" cy="1037064"/>
          </a:xfrm>
          <a:prstGeom prst="ellips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6240DCB7-A019-4E0D-A564-9B62B5E12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136" y="4421509"/>
            <a:ext cx="1037064" cy="1037064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B774755-91DD-48B8-8EEA-294F15AF1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400" y="4421509"/>
            <a:ext cx="1037064" cy="1037064"/>
          </a:xfrm>
          <a:prstGeom prst="ellips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B45DC80B-42D3-451E-8322-6BB6632731D4}"/>
              </a:ext>
            </a:extLst>
          </p:cNvPr>
          <p:cNvSpPr>
            <a:spLocks noChangeAspect="1"/>
          </p:cNvSpPr>
          <p:nvPr/>
        </p:nvSpPr>
        <p:spPr bwMode="auto">
          <a:xfrm>
            <a:off x="6024184" y="4421509"/>
            <a:ext cx="1037064" cy="10370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400" b="1" kern="0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pic>
        <p:nvPicPr>
          <p:cNvPr id="50" name="그림 8">
            <a:extLst>
              <a:ext uri="{FF2B5EF4-FFF2-40B4-BE49-F238E27FC236}">
                <a16:creationId xmlns:a16="http://schemas.microsoft.com/office/drawing/2014/main" id="{CD8714A0-8C06-476F-9AE4-B453BBA67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5" t="-2" r="18224" b="64548"/>
          <a:stretch>
            <a:fillRect/>
          </a:stretch>
        </p:blipFill>
        <p:spPr bwMode="auto">
          <a:xfrm>
            <a:off x="6280913" y="4544925"/>
            <a:ext cx="600770" cy="829627"/>
          </a:xfrm>
          <a:prstGeom prst="roundRect">
            <a:avLst>
              <a:gd name="adj" fmla="val 246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86689FF2-F0E7-46F4-8031-EBEA819FEAF4}"/>
              </a:ext>
            </a:extLst>
          </p:cNvPr>
          <p:cNvSpPr>
            <a:spLocks noChangeAspect="1"/>
          </p:cNvSpPr>
          <p:nvPr/>
        </p:nvSpPr>
        <p:spPr bwMode="auto">
          <a:xfrm>
            <a:off x="7248287" y="4421509"/>
            <a:ext cx="1037064" cy="1037064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kern="0" dirty="0">
                <a:solidFill>
                  <a:srgbClr val="FFFFFF"/>
                </a:solidFill>
                <a:latin typeface="맑은 고딕" pitchFamily="50" charset="-127"/>
              </a:rPr>
              <a:t>첨단재생</a:t>
            </a:r>
            <a:r>
              <a:rPr kumimoji="1" lang="en-US" altLang="ko-KR" sz="1200" b="1" kern="0" dirty="0">
                <a:solidFill>
                  <a:srgbClr val="FFFFFF"/>
                </a:solidFill>
                <a:latin typeface="맑은 고딕" pitchFamily="50" charset="-127"/>
              </a:rPr>
              <a:t/>
            </a:r>
            <a:br>
              <a:rPr kumimoji="1" lang="en-US" altLang="ko-KR" sz="1200" b="1" kern="0" dirty="0">
                <a:solidFill>
                  <a:srgbClr val="FFFFFF"/>
                </a:solidFill>
                <a:latin typeface="맑은 고딕" pitchFamily="50" charset="-127"/>
              </a:rPr>
            </a:br>
            <a:r>
              <a:rPr kumimoji="1" lang="ko-KR" altLang="en-US" sz="1200" b="1" kern="0" dirty="0">
                <a:solidFill>
                  <a:srgbClr val="FFFFFF"/>
                </a:solidFill>
                <a:latin typeface="맑은 고딕" pitchFamily="50" charset="-127"/>
              </a:rPr>
              <a:t>바이오</a:t>
            </a:r>
            <a:r>
              <a:rPr kumimoji="1" lang="en-US" altLang="ko-KR" sz="1200" b="1" kern="0" dirty="0">
                <a:solidFill>
                  <a:srgbClr val="FFFFFF"/>
                </a:solidFill>
                <a:latin typeface="맑은 고딕" pitchFamily="50" charset="-127"/>
              </a:rPr>
              <a:t/>
            </a:r>
            <a:br>
              <a:rPr kumimoji="1" lang="en-US" altLang="ko-KR" sz="1200" b="1" kern="0" dirty="0">
                <a:solidFill>
                  <a:srgbClr val="FFFFFF"/>
                </a:solidFill>
                <a:latin typeface="맑은 고딕" pitchFamily="50" charset="-127"/>
              </a:rPr>
            </a:br>
            <a:r>
              <a:rPr kumimoji="1" lang="ko-KR" altLang="en-US" sz="1200" b="1" kern="0" dirty="0">
                <a:solidFill>
                  <a:srgbClr val="FFFFFF"/>
                </a:solidFill>
                <a:latin typeface="맑은 고딕" pitchFamily="50" charset="-127"/>
              </a:rPr>
              <a:t>글로벌</a:t>
            </a:r>
            <a:r>
              <a:rPr kumimoji="1" lang="en-US" altLang="ko-KR" sz="1200" b="1" kern="0" dirty="0">
                <a:solidFill>
                  <a:srgbClr val="FFFFFF"/>
                </a:solidFill>
                <a:latin typeface="맑은 고딕" pitchFamily="50" charset="-127"/>
              </a:rPr>
              <a:t/>
            </a:r>
            <a:br>
              <a:rPr kumimoji="1" lang="en-US" altLang="ko-KR" sz="1200" b="1" kern="0" dirty="0">
                <a:solidFill>
                  <a:srgbClr val="FFFFFF"/>
                </a:solidFill>
                <a:latin typeface="맑은 고딕" pitchFamily="50" charset="-127"/>
              </a:rPr>
            </a:br>
            <a:r>
              <a:rPr kumimoji="1" lang="ko-KR" altLang="en-US" sz="1200" b="1" kern="0" dirty="0">
                <a:solidFill>
                  <a:srgbClr val="FFFFFF"/>
                </a:solidFill>
                <a:latin typeface="맑은 고딕" pitchFamily="50" charset="-127"/>
              </a:rPr>
              <a:t>사업진출</a:t>
            </a:r>
            <a:endParaRPr kumimoji="1" lang="en-US" altLang="ko-KR" sz="1200" b="1" kern="0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52" name="TextBox 28">
            <a:extLst>
              <a:ext uri="{FF2B5EF4-FFF2-40B4-BE49-F238E27FC236}">
                <a16:creationId xmlns:a16="http://schemas.microsoft.com/office/drawing/2014/main" id="{A6166DE0-3796-4A9F-93D4-2C081BC342B5}"/>
              </a:ext>
            </a:extLst>
          </p:cNvPr>
          <p:cNvSpPr txBox="1"/>
          <p:nvPr/>
        </p:nvSpPr>
        <p:spPr>
          <a:xfrm>
            <a:off x="1328259" y="5548189"/>
            <a:ext cx="801946" cy="57708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>GK</a:t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ko-KR" altLang="en-US" sz="1050" b="1" dirty="0">
                <a:solidFill>
                  <a:srgbClr val="002060"/>
                </a:solidFill>
                <a:latin typeface="+mn-ea"/>
              </a:rPr>
              <a:t>메디컬센터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>(2008~)</a:t>
            </a:r>
          </a:p>
        </p:txBody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6FD2FE32-D75E-452A-BEC6-17603B296570}"/>
              </a:ext>
            </a:extLst>
          </p:cNvPr>
          <p:cNvSpPr txBox="1"/>
          <p:nvPr/>
        </p:nvSpPr>
        <p:spPr>
          <a:xfrm>
            <a:off x="2520242" y="5580209"/>
            <a:ext cx="801946" cy="57708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>
                <a:solidFill>
                  <a:srgbClr val="002060"/>
                </a:solidFill>
                <a:latin typeface="+mn-ea"/>
              </a:rPr>
              <a:t>바이오부문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ko-KR" altLang="en-US" sz="1050" b="1" dirty="0">
                <a:solidFill>
                  <a:srgbClr val="002060"/>
                </a:solidFill>
                <a:latin typeface="+mn-ea"/>
              </a:rPr>
              <a:t>분사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>(2019~)</a:t>
            </a:r>
          </a:p>
        </p:txBody>
      </p:sp>
      <p:sp>
        <p:nvSpPr>
          <p:cNvPr id="54" name="TextBox 33">
            <a:extLst>
              <a:ext uri="{FF2B5EF4-FFF2-40B4-BE49-F238E27FC236}">
                <a16:creationId xmlns:a16="http://schemas.microsoft.com/office/drawing/2014/main" id="{15AEEC90-43BE-4B7A-8FAB-7F1A45381A93}"/>
              </a:ext>
            </a:extLst>
          </p:cNvPr>
          <p:cNvSpPr txBox="1"/>
          <p:nvPr/>
        </p:nvSpPr>
        <p:spPr>
          <a:xfrm>
            <a:off x="3489561" y="5588603"/>
            <a:ext cx="1340555" cy="57708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>
                <a:solidFill>
                  <a:srgbClr val="002060"/>
                </a:solidFill>
                <a:latin typeface="+mn-ea"/>
              </a:rPr>
              <a:t>바이오의약품제조업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ko-KR" altLang="en-US" sz="1050" b="1" dirty="0">
                <a:solidFill>
                  <a:srgbClr val="002060"/>
                </a:solidFill>
                <a:latin typeface="+mn-ea"/>
              </a:rPr>
              <a:t>세포처리시설허가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>(2023)</a:t>
            </a:r>
          </a:p>
        </p:txBody>
      </p:sp>
      <p:sp>
        <p:nvSpPr>
          <p:cNvPr id="55" name="TextBox 35">
            <a:extLst>
              <a:ext uri="{FF2B5EF4-FFF2-40B4-BE49-F238E27FC236}">
                <a16:creationId xmlns:a16="http://schemas.microsoft.com/office/drawing/2014/main" id="{9B19EF21-2679-4BCD-B3CC-A32077DE245A}"/>
              </a:ext>
            </a:extLst>
          </p:cNvPr>
          <p:cNvSpPr txBox="1"/>
          <p:nvPr/>
        </p:nvSpPr>
        <p:spPr>
          <a:xfrm>
            <a:off x="4955116" y="5583307"/>
            <a:ext cx="801946" cy="57708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>
                <a:solidFill>
                  <a:srgbClr val="002060"/>
                </a:solidFill>
                <a:latin typeface="+mn-ea"/>
              </a:rPr>
              <a:t>임상시험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ko-KR" altLang="en-US" sz="1050" b="1" dirty="0" err="1">
                <a:solidFill>
                  <a:srgbClr val="002060"/>
                </a:solidFill>
                <a:latin typeface="+mn-ea"/>
              </a:rPr>
              <a:t>전임상완료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>(2023~)</a:t>
            </a:r>
          </a:p>
        </p:txBody>
      </p:sp>
      <p:sp>
        <p:nvSpPr>
          <p:cNvPr id="56" name="TextBox 42">
            <a:extLst>
              <a:ext uri="{FF2B5EF4-FFF2-40B4-BE49-F238E27FC236}">
                <a16:creationId xmlns:a16="http://schemas.microsoft.com/office/drawing/2014/main" id="{2D183865-2E77-49B8-9A24-2E13BAC5CBF3}"/>
              </a:ext>
            </a:extLst>
          </p:cNvPr>
          <p:cNvSpPr txBox="1"/>
          <p:nvPr/>
        </p:nvSpPr>
        <p:spPr>
          <a:xfrm>
            <a:off x="6096725" y="5579367"/>
            <a:ext cx="1071251" cy="577081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>NK</a:t>
            </a:r>
            <a:r>
              <a:rPr lang="ko-KR" altLang="en-US" sz="1050" b="1" dirty="0">
                <a:solidFill>
                  <a:srgbClr val="002060"/>
                </a:solidFill>
                <a:latin typeface="+mn-ea"/>
              </a:rPr>
              <a:t>세포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ko-KR" altLang="en-US" sz="1050" b="1" dirty="0" err="1">
                <a:solidFill>
                  <a:srgbClr val="002060"/>
                </a:solidFill>
                <a:latin typeface="+mn-ea"/>
              </a:rPr>
              <a:t>자동배양기출시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>(2023)</a:t>
            </a:r>
          </a:p>
        </p:txBody>
      </p:sp>
      <p:sp>
        <p:nvSpPr>
          <p:cNvPr id="57" name="TextBox 42">
            <a:extLst>
              <a:ext uri="{FF2B5EF4-FFF2-40B4-BE49-F238E27FC236}">
                <a16:creationId xmlns:a16="http://schemas.microsoft.com/office/drawing/2014/main" id="{FD75CEB2-3161-4C99-93F4-13647DEBD54F}"/>
              </a:ext>
            </a:extLst>
          </p:cNvPr>
          <p:cNvSpPr txBox="1"/>
          <p:nvPr/>
        </p:nvSpPr>
        <p:spPr>
          <a:xfrm>
            <a:off x="7244537" y="5577285"/>
            <a:ext cx="1119340" cy="738664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>NK</a:t>
            </a:r>
            <a:r>
              <a:rPr lang="ko-KR" altLang="en-US" sz="1050" b="1" dirty="0">
                <a:solidFill>
                  <a:srgbClr val="002060"/>
                </a:solidFill>
                <a:latin typeface="+mn-ea"/>
              </a:rPr>
              <a:t>세포치료제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ko-KR" altLang="en-US" sz="1050" b="1" dirty="0">
                <a:solidFill>
                  <a:srgbClr val="002060"/>
                </a:solidFill>
                <a:latin typeface="+mn-ea"/>
              </a:rPr>
              <a:t>배양키트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r>
              <a:rPr lang="ko-KR" altLang="en-US" sz="1050" b="1" dirty="0">
                <a:solidFill>
                  <a:srgbClr val="002060"/>
                </a:solidFill>
                <a:latin typeface="+mn-ea"/>
              </a:rPr>
              <a:t>자동화기기 수출</a:t>
            </a:r>
            <a:r>
              <a:rPr lang="en-US" altLang="ko-KR" sz="1050" b="1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050" b="1" dirty="0">
                <a:solidFill>
                  <a:srgbClr val="002060"/>
                </a:solidFill>
                <a:latin typeface="+mn-ea"/>
              </a:rPr>
            </a:br>
            <a:endParaRPr lang="en-US" altLang="ko-KR" sz="1050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046C1484-ED18-4692-A14B-4557CC129D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4064" flipV="1">
            <a:off x="2880355" y="4732718"/>
            <a:ext cx="389501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2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D3639E1-A247-999E-6E6B-2DEE390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930" y="6460276"/>
            <a:ext cx="572670" cy="365125"/>
          </a:xfrm>
        </p:spPr>
        <p:txBody>
          <a:bodyPr/>
          <a:lstStyle/>
          <a:p>
            <a:fld id="{3CBC2FDF-26C4-4504-A4F1-070B1C93E97D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D17EF-39C5-472A-95F2-EA9102993487}"/>
              </a:ext>
            </a:extLst>
          </p:cNvPr>
          <p:cNvSpPr txBox="1"/>
          <p:nvPr/>
        </p:nvSpPr>
        <p:spPr>
          <a:xfrm>
            <a:off x="266675" y="1672"/>
            <a:ext cx="462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2025 Plan</a:t>
            </a: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54A609C3-3F39-4045-853C-A1CBE252345C}"/>
              </a:ext>
            </a:extLst>
          </p:cNvPr>
          <p:cNvSpPr/>
          <p:nvPr/>
        </p:nvSpPr>
        <p:spPr>
          <a:xfrm rot="5400000">
            <a:off x="154393" y="668424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C764B5-9A80-4D43-8B7E-658B11F77535}"/>
              </a:ext>
            </a:extLst>
          </p:cNvPr>
          <p:cNvSpPr/>
          <p:nvPr/>
        </p:nvSpPr>
        <p:spPr>
          <a:xfrm>
            <a:off x="1354353" y="1019682"/>
            <a:ext cx="8278603" cy="127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pPr marL="85725" lvl="0" indent="952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85725" lvl="0" indent="95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국내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병의원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첨단재생의료실시기관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 허가신청 지원 등 전방위 지원으로 초기에 일정 수준이상 시장점유율 달성 목표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85725" lvl="0" indent="95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병원 시설 당 자동배양솔루션 최소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대 소요로 가정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매년 장비사용 활성화에 따라 병원당 도입대수도 증가하는 것으로 가정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85725" lvl="0" indent="95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자동배양솔루션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대 당 월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회 가동으로 소모품을 월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세트 소요되는 점을 반영하여 매출액 산정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  -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소모품 매출액에 대하여 자연적인 운영손실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예상분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 예상하여 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80%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</a:rPr>
              <a:t>수준으로 반영함</a:t>
            </a:r>
          </a:p>
        </p:txBody>
      </p:sp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A1D63D84-7787-450C-915B-A03D4A0ADD3C}"/>
              </a:ext>
            </a:extLst>
          </p:cNvPr>
          <p:cNvSpPr/>
          <p:nvPr/>
        </p:nvSpPr>
        <p:spPr>
          <a:xfrm>
            <a:off x="273000" y="1019682"/>
            <a:ext cx="1146224" cy="1278722"/>
          </a:xfrm>
          <a:prstGeom prst="roundRect">
            <a:avLst>
              <a:gd name="adj" fmla="val 5310"/>
            </a:avLst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주요 가정</a:t>
            </a:r>
            <a:endParaRPr lang="en-US" altLang="ko-KR" sz="12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ctr">
              <a:defRPr/>
            </a:pPr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&amp;</a:t>
            </a:r>
          </a:p>
          <a:p>
            <a:pPr lvl="0" algn="ctr"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맑은 고딕" panose="020B0503020000020004" pitchFamily="50" charset="-127"/>
              </a:rPr>
              <a:t>추정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6F2CD-26A4-4297-AAE5-12D2C4217EAC}"/>
              </a:ext>
            </a:extLst>
          </p:cNvPr>
          <p:cNvSpPr txBox="1"/>
          <p:nvPr/>
        </p:nvSpPr>
        <p:spPr>
          <a:xfrm>
            <a:off x="8332599" y="2695953"/>
            <a:ext cx="13003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단위 </a:t>
            </a:r>
            <a:r>
              <a:rPr lang="en-US" altLang="ko-KR" sz="900" dirty="0">
                <a:latin typeface="+mn-ea"/>
              </a:rPr>
              <a:t>: </a:t>
            </a:r>
            <a:r>
              <a:rPr lang="ko-KR" altLang="en-US" sz="900" dirty="0">
                <a:latin typeface="+mn-ea"/>
              </a:rPr>
              <a:t>월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대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백만원</a:t>
            </a:r>
            <a:r>
              <a:rPr lang="en-US" altLang="ko-KR" sz="900" dirty="0">
                <a:latin typeface="+mn-ea"/>
              </a:rPr>
              <a:t>)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7AD571-901D-4A33-8C67-DC93C0AF1237}"/>
              </a:ext>
            </a:extLst>
          </p:cNvPr>
          <p:cNvSpPr txBox="1"/>
          <p:nvPr/>
        </p:nvSpPr>
        <p:spPr>
          <a:xfrm>
            <a:off x="335344" y="563870"/>
            <a:ext cx="9542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NK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세포 자동배양기 및 솔루션 매출 계획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: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5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년간 약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2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천억원</a:t>
            </a:r>
            <a:endParaRPr lang="ko-KR" altLang="en-US" sz="1200" b="1" dirty="0">
              <a:solidFill>
                <a:srgbClr val="C00000"/>
              </a:solidFill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C235460-9DD8-4B09-80F4-27639AD3D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05792"/>
              </p:ext>
            </p:extLst>
          </p:nvPr>
        </p:nvGraphicFramePr>
        <p:xfrm>
          <a:off x="388392" y="2978277"/>
          <a:ext cx="9244566" cy="3384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5804">
                  <a:extLst>
                    <a:ext uri="{9D8B030D-6E8A-4147-A177-3AD203B41FA5}">
                      <a16:colId xmlns:a16="http://schemas.microsoft.com/office/drawing/2014/main" val="1400894645"/>
                    </a:ext>
                  </a:extLst>
                </a:gridCol>
                <a:gridCol w="869077">
                  <a:extLst>
                    <a:ext uri="{9D8B030D-6E8A-4147-A177-3AD203B41FA5}">
                      <a16:colId xmlns:a16="http://schemas.microsoft.com/office/drawing/2014/main" val="1126952537"/>
                    </a:ext>
                  </a:extLst>
                </a:gridCol>
                <a:gridCol w="869077">
                  <a:extLst>
                    <a:ext uri="{9D8B030D-6E8A-4147-A177-3AD203B41FA5}">
                      <a16:colId xmlns:a16="http://schemas.microsoft.com/office/drawing/2014/main" val="2290972684"/>
                    </a:ext>
                  </a:extLst>
                </a:gridCol>
                <a:gridCol w="869077">
                  <a:extLst>
                    <a:ext uri="{9D8B030D-6E8A-4147-A177-3AD203B41FA5}">
                      <a16:colId xmlns:a16="http://schemas.microsoft.com/office/drawing/2014/main" val="711225737"/>
                    </a:ext>
                  </a:extLst>
                </a:gridCol>
                <a:gridCol w="869077">
                  <a:extLst>
                    <a:ext uri="{9D8B030D-6E8A-4147-A177-3AD203B41FA5}">
                      <a16:colId xmlns:a16="http://schemas.microsoft.com/office/drawing/2014/main" val="3132886648"/>
                    </a:ext>
                  </a:extLst>
                </a:gridCol>
                <a:gridCol w="869077">
                  <a:extLst>
                    <a:ext uri="{9D8B030D-6E8A-4147-A177-3AD203B41FA5}">
                      <a16:colId xmlns:a16="http://schemas.microsoft.com/office/drawing/2014/main" val="2813810533"/>
                    </a:ext>
                  </a:extLst>
                </a:gridCol>
                <a:gridCol w="869077">
                  <a:extLst>
                    <a:ext uri="{9D8B030D-6E8A-4147-A177-3AD203B41FA5}">
                      <a16:colId xmlns:a16="http://schemas.microsoft.com/office/drawing/2014/main" val="4079666501"/>
                    </a:ext>
                  </a:extLst>
                </a:gridCol>
                <a:gridCol w="2274300">
                  <a:extLst>
                    <a:ext uri="{9D8B030D-6E8A-4147-A177-3AD203B41FA5}">
                      <a16:colId xmlns:a16="http://schemas.microsoft.com/office/drawing/2014/main" val="639056299"/>
                    </a:ext>
                  </a:extLst>
                </a:gridCol>
              </a:tblGrid>
              <a:tr h="3570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구    분 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합    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2025 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년  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2026 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2027 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2028 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2029 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    고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974619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가동 월수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12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실제 가동가능한 수준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484842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신규 </a:t>
                      </a:r>
                      <a:r>
                        <a:rPr lang="ko-KR" altLang="en-US" sz="1200" u="none" strike="noStrike" dirty="0" err="1">
                          <a:effectLst/>
                          <a:latin typeface="+mn-ea"/>
                          <a:ea typeface="+mn-ea"/>
                        </a:rPr>
                        <a:t>병원수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30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50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850486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누적 </a:t>
                      </a:r>
                      <a:r>
                        <a:rPr lang="ko-KR" altLang="en-US" sz="1200" u="none" strike="noStrike" dirty="0" err="1">
                          <a:effectLst/>
                          <a:latin typeface="+mn-ea"/>
                          <a:ea typeface="+mn-ea"/>
                        </a:rPr>
                        <a:t>병원수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205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25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55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105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205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921388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병원당 장비도입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5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6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7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8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도입대수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Ramp-Up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385895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신규 장비대수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75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180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350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800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812126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운영 장비 소계 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1,640</a:t>
                      </a:r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40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125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330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735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1,640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직전년도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운영분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증설분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92217"/>
                  </a:ext>
                </a:extLst>
              </a:tr>
              <a:tr h="111441"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551950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신규병원 매출액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144,500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7,500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18,000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35,000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80,000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710259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기존병원 </a:t>
                      </a:r>
                      <a:r>
                        <a:rPr lang="ko-KR" altLang="en-US" sz="1200" u="none" strike="noStrike" dirty="0" err="1">
                          <a:effectLst/>
                          <a:latin typeface="+mn-ea"/>
                          <a:ea typeface="+mn-ea"/>
                        </a:rPr>
                        <a:t>증설액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19,500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2,500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5,500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10,500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기존병원 증설도입분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651605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장비매출 소계 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164,000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4,000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8,500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20,500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40,500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90,500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96194"/>
                  </a:ext>
                </a:extLst>
              </a:tr>
              <a:tr h="111441"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078239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소모품 매출액 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45,472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192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2,000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5,280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11,760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26,240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소모품세트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배양백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689357"/>
                  </a:ext>
                </a:extLst>
              </a:tr>
              <a:tr h="92868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84314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 매출액 합계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u="none" strike="noStrike" dirty="0">
                          <a:effectLst/>
                          <a:latin typeface="+mn-ea"/>
                          <a:ea typeface="+mn-ea"/>
                        </a:rPr>
                        <a:t>209,472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effectLst/>
                          <a:latin typeface="+mn-ea"/>
                          <a:ea typeface="+mn-ea"/>
                        </a:rPr>
                        <a:t>4,192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="1" u="none" strike="noStrike" dirty="0">
                          <a:effectLst/>
                          <a:latin typeface="+mn-ea"/>
                          <a:ea typeface="+mn-ea"/>
                        </a:rPr>
                        <a:t>10,500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u="none" strike="noStrike" dirty="0">
                          <a:effectLst/>
                          <a:latin typeface="+mn-ea"/>
                          <a:ea typeface="+mn-ea"/>
                        </a:rPr>
                        <a:t>25,780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u="none" strike="noStrike" dirty="0">
                          <a:effectLst/>
                          <a:latin typeface="+mn-ea"/>
                          <a:ea typeface="+mn-ea"/>
                        </a:rPr>
                        <a:t>52,260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u="none" strike="noStrike" dirty="0">
                          <a:effectLst/>
                          <a:latin typeface="+mn-ea"/>
                          <a:ea typeface="+mn-ea"/>
                        </a:rPr>
                        <a:t>116,740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311877"/>
                  </a:ext>
                </a:extLst>
              </a:tr>
            </a:tbl>
          </a:graphicData>
        </a:graphic>
      </p:graphicFrame>
      <p:sp>
        <p:nvSpPr>
          <p:cNvPr id="22" name="모서리가 둥근 직사각형 168">
            <a:extLst>
              <a:ext uri="{FF2B5EF4-FFF2-40B4-BE49-F238E27FC236}">
                <a16:creationId xmlns:a16="http://schemas.microsoft.com/office/drawing/2014/main" id="{EFFCED84-203F-4862-989C-165DF97159BA}"/>
              </a:ext>
            </a:extLst>
          </p:cNvPr>
          <p:cNvSpPr/>
          <p:nvPr/>
        </p:nvSpPr>
        <p:spPr>
          <a:xfrm>
            <a:off x="1657617" y="2487267"/>
            <a:ext cx="6468493" cy="369924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2025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년 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2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월 </a:t>
            </a:r>
            <a:r>
              <a:rPr lang="ko-KR" altLang="en-US" sz="1200" b="1" dirty="0" err="1">
                <a:solidFill>
                  <a:srgbClr val="0070C0"/>
                </a:solidFill>
                <a:latin typeface="+mn-ea"/>
              </a:rPr>
              <a:t>첨단재생바이오법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 개정안 확대시행에 따라 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sz="1200" b="1" dirty="0" err="1">
                <a:solidFill>
                  <a:srgbClr val="0070C0"/>
                </a:solidFill>
                <a:latin typeface="+mn-ea"/>
              </a:rPr>
              <a:t>의원급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 수요타겟으로 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5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년간 약 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2,000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억원 매출 목표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(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수출 제외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9634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839756"/>
            <a:ext cx="9906000" cy="6018244"/>
            <a:chOff x="1" y="839756"/>
            <a:chExt cx="9906000" cy="60182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4E8E03-4102-465D-AF36-C6CD141C86F1}"/>
                </a:ext>
              </a:extLst>
            </p:cNvPr>
            <p:cNvSpPr txBox="1"/>
            <p:nvPr/>
          </p:nvSpPr>
          <p:spPr>
            <a:xfrm>
              <a:off x="3678039" y="3533900"/>
              <a:ext cx="3793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NK Cell &amp; Immune Biotechnology Global Leader</a:t>
              </a: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 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041E21F-E9EF-4632-85C8-7AB1D807E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839756"/>
              <a:ext cx="9906000" cy="60182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A13BBC-EB90-40B8-B758-1105E2D3D75B}"/>
                </a:ext>
              </a:extLst>
            </p:cNvPr>
            <p:cNvSpPr txBox="1"/>
            <p:nvPr/>
          </p:nvSpPr>
          <p:spPr>
            <a:xfrm>
              <a:off x="671762" y="1636895"/>
              <a:ext cx="5135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A company that saves one life and save one soul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A73C2-41B1-4B2D-8211-99ED198B1B60}"/>
                </a:ext>
              </a:extLst>
            </p:cNvPr>
            <p:cNvSpPr txBox="1"/>
            <p:nvPr/>
          </p:nvSpPr>
          <p:spPr>
            <a:xfrm>
              <a:off x="671767" y="1325197"/>
              <a:ext cx="35650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Human Life INNOVATIONS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BBC9A9-BAAC-40C7-9387-1DE0A3EF44D0}"/>
                </a:ext>
              </a:extLst>
            </p:cNvPr>
            <p:cNvSpPr txBox="1"/>
            <p:nvPr/>
          </p:nvSpPr>
          <p:spPr>
            <a:xfrm>
              <a:off x="617625" y="1994376"/>
              <a:ext cx="36493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Thank you</a:t>
              </a:r>
              <a:endParaRPr lang="ko-KR" altLang="en-US" sz="5400" b="1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23" name="모서리가 둥근 직사각형 6">
            <a:extLst>
              <a:ext uri="{FF2B5EF4-FFF2-40B4-BE49-F238E27FC236}">
                <a16:creationId xmlns:a16="http://schemas.microsoft.com/office/drawing/2014/main" id="{96AFBE42-6CE3-4F65-B604-D2F907310941}"/>
              </a:ext>
            </a:extLst>
          </p:cNvPr>
          <p:cNvSpPr/>
          <p:nvPr/>
        </p:nvSpPr>
        <p:spPr>
          <a:xfrm>
            <a:off x="231697" y="4605043"/>
            <a:ext cx="6390756" cy="2160000"/>
          </a:xfrm>
          <a:prstGeom prst="roundRect">
            <a:avLst>
              <a:gd name="adj" fmla="val 50000"/>
            </a:avLst>
          </a:prstGeom>
          <a:noFill/>
          <a:ln w="203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9">
            <a:extLst>
              <a:ext uri="{FF2B5EF4-FFF2-40B4-BE49-F238E27FC236}">
                <a16:creationId xmlns:a16="http://schemas.microsoft.com/office/drawing/2014/main" id="{B3844B8F-A203-4209-BD25-4E2AF3CF4EF7}"/>
              </a:ext>
            </a:extLst>
          </p:cNvPr>
          <p:cNvSpPr/>
          <p:nvPr/>
        </p:nvSpPr>
        <p:spPr>
          <a:xfrm>
            <a:off x="2760005" y="4263735"/>
            <a:ext cx="5760000" cy="2160000"/>
          </a:xfrm>
          <a:prstGeom prst="roundRect">
            <a:avLst>
              <a:gd name="adj" fmla="val 50000"/>
            </a:avLst>
          </a:prstGeom>
          <a:noFill/>
          <a:ln w="203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13">
            <a:extLst>
              <a:ext uri="{FF2B5EF4-FFF2-40B4-BE49-F238E27FC236}">
                <a16:creationId xmlns:a16="http://schemas.microsoft.com/office/drawing/2014/main" id="{F8CEAF36-8806-4B2C-8857-FFABE1DEFA03}"/>
              </a:ext>
            </a:extLst>
          </p:cNvPr>
          <p:cNvSpPr/>
          <p:nvPr/>
        </p:nvSpPr>
        <p:spPr>
          <a:xfrm>
            <a:off x="3857449" y="3676676"/>
            <a:ext cx="5760000" cy="2160000"/>
          </a:xfrm>
          <a:prstGeom prst="roundRect">
            <a:avLst>
              <a:gd name="adj" fmla="val 50000"/>
            </a:avLst>
          </a:prstGeom>
          <a:noFill/>
          <a:ln w="203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모서리가 둥근 직사각형 15">
            <a:extLst>
              <a:ext uri="{FF2B5EF4-FFF2-40B4-BE49-F238E27FC236}">
                <a16:creationId xmlns:a16="http://schemas.microsoft.com/office/drawing/2014/main" id="{E65DD669-3898-4E16-B09F-50AD4687F6ED}"/>
              </a:ext>
            </a:extLst>
          </p:cNvPr>
          <p:cNvSpPr/>
          <p:nvPr/>
        </p:nvSpPr>
        <p:spPr>
          <a:xfrm>
            <a:off x="4207279" y="4710834"/>
            <a:ext cx="5607600" cy="2012919"/>
          </a:xfrm>
          <a:prstGeom prst="roundRect">
            <a:avLst>
              <a:gd name="adj" fmla="val 50000"/>
            </a:avLst>
          </a:prstGeom>
          <a:noFill/>
          <a:ln w="203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6">
            <a:extLst>
              <a:ext uri="{FF2B5EF4-FFF2-40B4-BE49-F238E27FC236}">
                <a16:creationId xmlns:a16="http://schemas.microsoft.com/office/drawing/2014/main" id="{44D76F43-BDDF-4AD3-A3C3-30E599A0C7E5}"/>
              </a:ext>
            </a:extLst>
          </p:cNvPr>
          <p:cNvSpPr/>
          <p:nvPr/>
        </p:nvSpPr>
        <p:spPr>
          <a:xfrm>
            <a:off x="4990134" y="3059792"/>
            <a:ext cx="5060143" cy="2160000"/>
          </a:xfrm>
          <a:prstGeom prst="roundRect">
            <a:avLst>
              <a:gd name="adj" fmla="val 50000"/>
            </a:avLst>
          </a:prstGeom>
          <a:noFill/>
          <a:ln w="203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003BA-B745-42E6-9FB6-3449DEA82ADF}"/>
              </a:ext>
            </a:extLst>
          </p:cNvPr>
          <p:cNvSpPr txBox="1"/>
          <p:nvPr/>
        </p:nvSpPr>
        <p:spPr>
          <a:xfrm>
            <a:off x="5823717" y="6240115"/>
            <a:ext cx="3793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NK Cell &amp; Immune Biotechnology Global Leader</a:t>
            </a: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AB8EE01-4A26-4EA1-8935-8002DB25DF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0" y="5586894"/>
            <a:ext cx="1427178" cy="5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5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382286" y="21283"/>
            <a:ext cx="368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주요임원 및 성과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C764AD-1E8F-4050-BCF8-915485BA419A}"/>
              </a:ext>
            </a:extLst>
          </p:cNvPr>
          <p:cNvSpPr txBox="1"/>
          <p:nvPr/>
        </p:nvSpPr>
        <p:spPr>
          <a:xfrm>
            <a:off x="899982" y="3148366"/>
            <a:ext cx="8752586" cy="3106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GMP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인증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(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한국 최대 규모의 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NK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세포배양센터 보유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b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바이오의약품 제조업 허가 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식약처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/ 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세포처리시설 허가 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식약처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특허 현황 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한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중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미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 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개국 특허등록 완료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</a:t>
            </a:r>
            <a:b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특허등록완료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13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해외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출원중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14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해외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13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전용실시권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해외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/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상표권등록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37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건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국내외 포함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가지 </a:t>
            </a:r>
            <a:r>
              <a:rPr lang="ko-KR" altLang="en-US" sz="1400" b="1" dirty="0" err="1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적응증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전임상 완료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간암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폐암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유방암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신장암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RK-NKTM ACS I (NK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세포 </a:t>
            </a:r>
            <a:r>
              <a:rPr lang="ko-KR" altLang="en-US" sz="1400" b="1" dirty="0" err="1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자동배양기</a:t>
            </a:r>
            <a:r>
              <a:rPr lang="ko-KR" altLang="en-US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출시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: </a:t>
            </a:r>
            <a:r>
              <a:rPr lang="en-US" altLang="ko-KR" sz="1200" b="1" dirty="0">
                <a:solidFill>
                  <a:srgbClr val="5B9BD5">
                    <a:lumMod val="75000"/>
                  </a:srgb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KC, CE</a:t>
            </a:r>
            <a:r>
              <a:rPr lang="ko-KR" altLang="en-US" sz="1200" b="1" dirty="0">
                <a:solidFill>
                  <a:srgbClr val="5B9BD5">
                    <a:lumMod val="75000"/>
                  </a:srgb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인증완료</a:t>
            </a:r>
            <a:endParaRPr lang="en-US" altLang="ko-KR" sz="1100" b="1" dirty="0">
              <a:solidFill>
                <a:srgbClr val="5B9BD5">
                  <a:lumMod val="75000"/>
                </a:srgb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err="1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Cyto</a:t>
            </a: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-Khan (Skin Booster), RKNK-100 : </a:t>
            </a:r>
            <a:r>
              <a:rPr lang="en-US" altLang="ko-KR" sz="1200" b="1" dirty="0">
                <a:solidFill>
                  <a:srgbClr val="4383D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NK</a:t>
            </a:r>
            <a:r>
              <a:rPr lang="ko-KR" altLang="en-US" sz="1200" b="1" dirty="0">
                <a:solidFill>
                  <a:srgbClr val="4383D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세포배양액 국제화장품 원료사전 등재 및 국내 독성검사완료</a:t>
            </a:r>
            <a:endParaRPr lang="en-US" altLang="ko-KR" sz="1100" b="1" dirty="0">
              <a:solidFill>
                <a:srgbClr val="4383DD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Etc. NK Immune Series PB Products :</a:t>
            </a:r>
            <a:r>
              <a:rPr lang="en-US" altLang="ko-KR" sz="11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100" b="1" dirty="0">
                <a:solidFill>
                  <a:srgbClr val="4383D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100" b="1" dirty="0">
                <a:solidFill>
                  <a:srgbClr val="4383D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en-US" altLang="ko-KR" sz="1200" b="1" dirty="0">
                <a:solidFill>
                  <a:srgbClr val="4383D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NK Immune water, NK Immune Biome, NK </a:t>
            </a:r>
            <a:r>
              <a:rPr lang="en-US" altLang="ko-KR" sz="1200" b="1" dirty="0" err="1">
                <a:solidFill>
                  <a:srgbClr val="4383D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Immuny</a:t>
            </a:r>
            <a:r>
              <a:rPr lang="en-US" altLang="ko-KR" sz="1200" b="1" dirty="0">
                <a:solidFill>
                  <a:srgbClr val="4383D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Town, NK Blue Bio-cream, NK Immune Bakery, NK Rest Brain</a:t>
            </a:r>
            <a:r>
              <a:rPr lang="en-US" altLang="ko-KR" sz="1100" b="1" dirty="0">
                <a:solidFill>
                  <a:srgbClr val="4383D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100" b="1" dirty="0">
                <a:solidFill>
                  <a:srgbClr val="4383D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endParaRPr lang="en-US" altLang="ko-KR" sz="1100" b="1" dirty="0">
              <a:solidFill>
                <a:schemeClr val="accent1">
                  <a:lumMod val="7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6F86A6E-035D-4A58-B527-B179F9BD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07" y="972601"/>
            <a:ext cx="1419225" cy="1600200"/>
          </a:xfrm>
          <a:prstGeom prst="round2Diag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BDA658C-D63D-4F02-A059-594C57A8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05" y="982126"/>
            <a:ext cx="1447800" cy="1590675"/>
          </a:xfrm>
          <a:prstGeom prst="round2Diag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0DC68F-9F22-474D-9984-12ACEC144BA1}"/>
              </a:ext>
            </a:extLst>
          </p:cNvPr>
          <p:cNvSpPr txBox="1"/>
          <p:nvPr/>
        </p:nvSpPr>
        <p:spPr>
          <a:xfrm>
            <a:off x="2086900" y="913179"/>
            <a:ext cx="3174390" cy="1780809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대표이사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(President),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회장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신 동 화</a:t>
            </a:r>
            <a:endParaRPr lang="en-US" altLang="ko-KR" sz="11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GK</a:t>
            </a:r>
            <a:r>
              <a:rPr lang="ko-KR" altLang="en-US" sz="1050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Medical Group </a:t>
            </a:r>
            <a:r>
              <a:rPr lang="ko-KR" altLang="en-US" sz="1050" dirty="0">
                <a:latin typeface="+mn-ea"/>
              </a:rPr>
              <a:t>설립</a:t>
            </a:r>
            <a:endParaRPr lang="en-US" altLang="ko-KR" sz="105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중앙대학교 경영학</a:t>
            </a:r>
            <a:endParaRPr lang="en-US" altLang="ko-KR" sz="105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(</a:t>
            </a:r>
            <a:r>
              <a:rPr lang="ko-KR" altLang="en-US" sz="1050" dirty="0">
                <a:latin typeface="+mn-ea"/>
              </a:rPr>
              <a:t>주</a:t>
            </a:r>
            <a:r>
              <a:rPr lang="en-US" altLang="ko-KR" sz="1050" dirty="0">
                <a:latin typeface="+mn-ea"/>
              </a:rPr>
              <a:t>)</a:t>
            </a:r>
            <a:r>
              <a:rPr lang="ko-KR" altLang="en-US" sz="1050" dirty="0" err="1">
                <a:latin typeface="+mn-ea"/>
              </a:rPr>
              <a:t>네스트리</a:t>
            </a:r>
            <a:r>
              <a:rPr lang="ko-KR" altLang="en-US" sz="1050" dirty="0">
                <a:latin typeface="+mn-ea"/>
              </a:rPr>
              <a:t> 대표이사</a:t>
            </a:r>
            <a:endParaRPr lang="en-US" altLang="ko-KR" sz="105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GK Global Group </a:t>
            </a:r>
            <a:r>
              <a:rPr lang="ko-KR" altLang="en-US" sz="1050" dirty="0">
                <a:latin typeface="+mn-ea"/>
              </a:rPr>
              <a:t>세포배양센터 대표</a:t>
            </a:r>
            <a:endParaRPr lang="en-US" altLang="ko-KR" sz="105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한중 합작 </a:t>
            </a:r>
            <a:r>
              <a:rPr lang="en-US" altLang="ko-KR" sz="1050" dirty="0">
                <a:latin typeface="+mn-ea"/>
              </a:rPr>
              <a:t>GK Medical &amp; Anti-aging Center </a:t>
            </a:r>
            <a:r>
              <a:rPr lang="ko-KR" altLang="en-US" sz="1050" dirty="0">
                <a:latin typeface="+mn-ea"/>
              </a:rPr>
              <a:t>회장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A5620C-E78C-469A-A6FE-7C05B80DBBEB}"/>
              </a:ext>
            </a:extLst>
          </p:cNvPr>
          <p:cNvSpPr txBox="1"/>
          <p:nvPr/>
        </p:nvSpPr>
        <p:spPr>
          <a:xfrm>
            <a:off x="7051368" y="907079"/>
            <a:ext cx="2502597" cy="1780809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CTO </a:t>
            </a: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연구개발본부장 </a:t>
            </a:r>
            <a: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(Ph.D.)</a:t>
            </a:r>
            <a:br>
              <a:rPr lang="en-US" altLang="ko-KR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1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신 동 혁</a:t>
            </a:r>
            <a:endParaRPr lang="en-US" altLang="ko-KR" sz="11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한양대학교 생명나노공학과 겸임교수</a:t>
            </a:r>
            <a:endParaRPr lang="en-US" altLang="ko-KR" sz="105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한국신약개발연구조합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ko-KR" altLang="en-US" sz="1050" dirty="0" err="1">
                <a:latin typeface="+mn-ea"/>
              </a:rPr>
              <a:t>한국의약분석연구회장</a:t>
            </a:r>
            <a:endParaRPr lang="en-US" altLang="ko-KR" sz="105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</a:rPr>
              <a:t>효산의료재단</a:t>
            </a:r>
            <a:r>
              <a:rPr lang="en-US" altLang="ko-KR" sz="1050" dirty="0">
                <a:latin typeface="+mn-ea"/>
              </a:rPr>
              <a:t/>
            </a:r>
            <a:br>
              <a:rPr lang="en-US" altLang="ko-KR" sz="1050" dirty="0">
                <a:latin typeface="+mn-ea"/>
              </a:rPr>
            </a:br>
            <a:r>
              <a:rPr lang="ko-KR" altLang="en-US" sz="1050" dirty="0">
                <a:latin typeface="+mn-ea"/>
              </a:rPr>
              <a:t>세포유전자치료연구소장</a:t>
            </a:r>
            <a:endParaRPr lang="en-US" altLang="ko-KR" sz="1050" dirty="0">
              <a:latin typeface="+mn-ea"/>
            </a:endParaRPr>
          </a:p>
        </p:txBody>
      </p:sp>
      <p:sp>
        <p:nvSpPr>
          <p:cNvPr id="29" name="모서리가 둥근 직사각형 2">
            <a:extLst>
              <a:ext uri="{FF2B5EF4-FFF2-40B4-BE49-F238E27FC236}">
                <a16:creationId xmlns:a16="http://schemas.microsoft.com/office/drawing/2014/main" id="{EB113E22-B863-449A-8B46-4E0DDE468DEE}"/>
              </a:ext>
            </a:extLst>
          </p:cNvPr>
          <p:cNvSpPr/>
          <p:nvPr/>
        </p:nvSpPr>
        <p:spPr>
          <a:xfrm>
            <a:off x="576707" y="2990235"/>
            <a:ext cx="8890566" cy="3227807"/>
          </a:xfrm>
          <a:prstGeom prst="roundRect">
            <a:avLst>
              <a:gd name="adj" fmla="val 865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69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382286" y="21283"/>
            <a:ext cx="368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지적재산권 현황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FE2D6-602D-4391-B914-C434F34D09DB}"/>
              </a:ext>
            </a:extLst>
          </p:cNvPr>
          <p:cNvSpPr txBox="1"/>
          <p:nvPr/>
        </p:nvSpPr>
        <p:spPr>
          <a:xfrm>
            <a:off x="283520" y="1175508"/>
            <a:ext cx="684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보유 및 전용실시 특허권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7243B-4D2C-415C-9964-D43DB942893C}"/>
              </a:ext>
            </a:extLst>
          </p:cNvPr>
          <p:cNvSpPr txBox="1"/>
          <p:nvPr/>
        </p:nvSpPr>
        <p:spPr>
          <a:xfrm>
            <a:off x="283520" y="4187099"/>
            <a:ext cx="466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해외 출원 특허권 현황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F4E68181-FB61-4D5C-B1DD-1B91479D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0" y="4615092"/>
            <a:ext cx="507340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97F1A623-7070-49B1-872A-ADD5BF9E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57" y="4615092"/>
            <a:ext cx="4052243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0FDE2F-75DD-46F9-9B28-C6C53D6E8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2095" y="1626810"/>
            <a:ext cx="1512216" cy="21387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8F8217-2059-418C-A036-7C235B8C2C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75" y="1623798"/>
            <a:ext cx="1512324" cy="21387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9440B4-16CF-4037-ADA9-93FB2BC563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52242" y="1626814"/>
            <a:ext cx="1477986" cy="21387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B103D3-E8DA-4C64-AE35-5A97EFB4FC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38161" y="2927104"/>
            <a:ext cx="895779" cy="12385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54553C-A7CA-434F-AD4C-0863AFC602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533" y="2927099"/>
            <a:ext cx="888891" cy="12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C85817-CE0F-49CF-9D2D-C2EC7816EA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69" y="1626807"/>
            <a:ext cx="888891" cy="12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BB4B27-ECA6-4BD0-959A-DA47DCCC1F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94" y="1626807"/>
            <a:ext cx="892831" cy="12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BE1495-A51D-46AB-B6C3-247AB735D29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64" y="1623791"/>
            <a:ext cx="894795" cy="12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00F790B-1B0C-4253-AF0F-60572EB4F26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22973" y="2927099"/>
            <a:ext cx="887755" cy="1260000"/>
          </a:xfrm>
          <a:prstGeom prst="rect">
            <a:avLst/>
          </a:prstGeom>
          <a:solidFill>
            <a:srgbClr val="28358B"/>
          </a:solid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85000E-77F6-4E5B-A856-768FA0548CE7}"/>
              </a:ext>
            </a:extLst>
          </p:cNvPr>
          <p:cNvSpPr/>
          <p:nvPr/>
        </p:nvSpPr>
        <p:spPr>
          <a:xfrm>
            <a:off x="0" y="522113"/>
            <a:ext cx="824460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특허등록 완료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13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건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해외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4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건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및 출원 중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14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건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해외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13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건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전용실시권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건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해외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건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30" name="사각형: 둥근 모서리 8">
            <a:extLst>
              <a:ext uri="{FF2B5EF4-FFF2-40B4-BE49-F238E27FC236}">
                <a16:creationId xmlns:a16="http://schemas.microsoft.com/office/drawing/2014/main" id="{4B653D6B-B8DF-4A91-96FE-7E3D8D3D13E6}"/>
              </a:ext>
            </a:extLst>
          </p:cNvPr>
          <p:cNvSpPr/>
          <p:nvPr/>
        </p:nvSpPr>
        <p:spPr>
          <a:xfrm rot="5400000">
            <a:off x="93050" y="1297832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3D1A1"/>
              </a:solidFill>
            </a:endParaRPr>
          </a:p>
        </p:txBody>
      </p:sp>
      <p:sp>
        <p:nvSpPr>
          <p:cNvPr id="31" name="사각형: 둥근 모서리 8">
            <a:extLst>
              <a:ext uri="{FF2B5EF4-FFF2-40B4-BE49-F238E27FC236}">
                <a16:creationId xmlns:a16="http://schemas.microsoft.com/office/drawing/2014/main" id="{EFFE9AEA-7AFE-49E3-83E5-B39861E8C209}"/>
              </a:ext>
            </a:extLst>
          </p:cNvPr>
          <p:cNvSpPr/>
          <p:nvPr/>
        </p:nvSpPr>
        <p:spPr>
          <a:xfrm rot="5400000">
            <a:off x="93050" y="4291653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3D1A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58B4AFE-747A-4CBC-B0D1-23D5F24EB01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2626" y="1623797"/>
            <a:ext cx="1493056" cy="21387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3" name="TextBox 24">
            <a:extLst>
              <a:ext uri="{FF2B5EF4-FFF2-40B4-BE49-F238E27FC236}">
                <a16:creationId xmlns:a16="http://schemas.microsoft.com/office/drawing/2014/main" id="{EDD3ED82-A278-47A7-9E66-A9D334E92B54}"/>
              </a:ext>
            </a:extLst>
          </p:cNvPr>
          <p:cNvSpPr txBox="1"/>
          <p:nvPr/>
        </p:nvSpPr>
        <p:spPr>
          <a:xfrm>
            <a:off x="662374" y="3765868"/>
            <a:ext cx="658317" cy="333617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[Korea]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4E289726-8B62-4E39-8461-4B7F656357A5}"/>
              </a:ext>
            </a:extLst>
          </p:cNvPr>
          <p:cNvSpPr txBox="1"/>
          <p:nvPr/>
        </p:nvSpPr>
        <p:spPr>
          <a:xfrm>
            <a:off x="2329430" y="3765867"/>
            <a:ext cx="655687" cy="333617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[Japan]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9DD003A0-FE6C-4BD4-93BF-422B95DCFCF1}"/>
              </a:ext>
            </a:extLst>
          </p:cNvPr>
          <p:cNvSpPr txBox="1"/>
          <p:nvPr/>
        </p:nvSpPr>
        <p:spPr>
          <a:xfrm>
            <a:off x="3825309" y="3780942"/>
            <a:ext cx="646455" cy="333617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[China]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DDC10B9A-C59A-4FFF-BE99-7C345A79B77D}"/>
              </a:ext>
            </a:extLst>
          </p:cNvPr>
          <p:cNvSpPr txBox="1"/>
          <p:nvPr/>
        </p:nvSpPr>
        <p:spPr>
          <a:xfrm>
            <a:off x="5525666" y="3762574"/>
            <a:ext cx="545465" cy="333617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[USA]</a:t>
            </a:r>
          </a:p>
        </p:txBody>
      </p:sp>
    </p:spTree>
    <p:extLst>
      <p:ext uri="{BB962C8B-B14F-4D97-AF65-F5344CB8AC3E}">
        <p14:creationId xmlns:p14="http://schemas.microsoft.com/office/powerpoint/2010/main" val="387351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382286" y="21283"/>
            <a:ext cx="368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지적재산권 현황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A3CCE7-4E25-4BAF-A9F2-C1EC9E45E32F}"/>
              </a:ext>
            </a:extLst>
          </p:cNvPr>
          <p:cNvSpPr txBox="1"/>
          <p:nvPr/>
        </p:nvSpPr>
        <p:spPr>
          <a:xfrm>
            <a:off x="444009" y="565085"/>
            <a:ext cx="624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상표권 등록현황 </a:t>
            </a:r>
            <a:r>
              <a:rPr lang="en-US" altLang="ko-KR" sz="1600" b="1" dirty="0">
                <a:latin typeface="+mn-ea"/>
              </a:rPr>
              <a:t>– </a:t>
            </a:r>
            <a:r>
              <a:rPr lang="ko-KR" altLang="en-US" sz="1600" b="1" dirty="0">
                <a:latin typeface="+mn-ea"/>
              </a:rPr>
              <a:t>총 </a:t>
            </a:r>
            <a:r>
              <a:rPr lang="en-US" altLang="ko-KR" sz="1600" b="1" dirty="0">
                <a:latin typeface="+mn-ea"/>
              </a:rPr>
              <a:t>37</a:t>
            </a:r>
            <a:r>
              <a:rPr lang="ko-KR" altLang="en-US" sz="1600" b="1" dirty="0">
                <a:latin typeface="+mn-ea"/>
              </a:rPr>
              <a:t>건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5C2454DE-F211-4834-A7F0-D8CA2E49F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50" y="1174113"/>
            <a:ext cx="2989757" cy="16200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394B2213-C851-47C0-8F9B-297A3D74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66" y="1174113"/>
            <a:ext cx="2989756" cy="16200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86002944-D7D1-45D9-9C06-8C55B342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83" y="1174113"/>
            <a:ext cx="2989756" cy="16200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D27197C5-AAD4-45EA-82C2-40F38A4B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35" y="2892746"/>
            <a:ext cx="2989756" cy="16200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A5F43E83-C214-4A94-8A75-581088033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66" y="2892747"/>
            <a:ext cx="2989756" cy="16200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713D0CF-7B66-4DDC-93CF-E99CBFF2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83" y="2892747"/>
            <a:ext cx="2989756" cy="16200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>
            <a:extLst>
              <a:ext uri="{FF2B5EF4-FFF2-40B4-BE49-F238E27FC236}">
                <a16:creationId xmlns:a16="http://schemas.microsoft.com/office/drawing/2014/main" id="{80808C58-4267-492B-B5EE-56B9621F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35" y="4683571"/>
            <a:ext cx="2989756" cy="16200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>
            <a:extLst>
              <a:ext uri="{FF2B5EF4-FFF2-40B4-BE49-F238E27FC236}">
                <a16:creationId xmlns:a16="http://schemas.microsoft.com/office/drawing/2014/main" id="{F8DF0972-C96F-4AF5-A4D8-1D3A9BB2D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66" y="4683571"/>
            <a:ext cx="2989756" cy="16200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8">
            <a:extLst>
              <a:ext uri="{FF2B5EF4-FFF2-40B4-BE49-F238E27FC236}">
                <a16:creationId xmlns:a16="http://schemas.microsoft.com/office/drawing/2014/main" id="{1E6CBA64-B41F-4E18-BBAC-2DCFB3E49614}"/>
              </a:ext>
            </a:extLst>
          </p:cNvPr>
          <p:cNvSpPr/>
          <p:nvPr/>
        </p:nvSpPr>
        <p:spPr>
          <a:xfrm rot="5400000">
            <a:off x="155710" y="669639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426E6B-097B-45D6-B44C-9D9F70CDA8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2107" y="4707988"/>
            <a:ext cx="1210851" cy="15955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4C8A16-15E0-4F85-A23F-16CA7F1BF5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3999" y="4707988"/>
            <a:ext cx="1210851" cy="15887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8069BF-2ED5-4C3A-99DC-07BD4785E5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5547" y="4714788"/>
            <a:ext cx="1210851" cy="15887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F828B-32C9-4D6D-9D69-D9746D864B0D}"/>
              </a:ext>
            </a:extLst>
          </p:cNvPr>
          <p:cNvSpPr/>
          <p:nvPr/>
        </p:nvSpPr>
        <p:spPr>
          <a:xfrm>
            <a:off x="5528153" y="4529646"/>
            <a:ext cx="133241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2022</a:t>
            </a:r>
            <a:r>
              <a:rPr lang="ko-KR" altLang="en-US" sz="11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중기부장관상</a:t>
            </a:r>
            <a:endParaRPr lang="ko-KR" altLang="en-US" sz="11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3E1C16-689E-43C0-8853-97780D9594DC}"/>
              </a:ext>
            </a:extLst>
          </p:cNvPr>
          <p:cNvSpPr/>
          <p:nvPr/>
        </p:nvSpPr>
        <p:spPr>
          <a:xfrm>
            <a:off x="6863055" y="4529646"/>
            <a:ext cx="137249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2023 </a:t>
            </a:r>
            <a:r>
              <a:rPr lang="ko-KR" altLang="en-US" sz="1100" b="1" dirty="0" err="1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식약처장관상</a:t>
            </a:r>
            <a:endParaRPr lang="ko-KR" altLang="en-US" sz="11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9B1EF4-F396-4AD3-8B02-95AD5858328E}"/>
              </a:ext>
            </a:extLst>
          </p:cNvPr>
          <p:cNvSpPr/>
          <p:nvPr/>
        </p:nvSpPr>
        <p:spPr>
          <a:xfrm>
            <a:off x="8162788" y="4529646"/>
            <a:ext cx="137249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2023 </a:t>
            </a:r>
            <a:r>
              <a:rPr lang="ko-KR" altLang="en-US" sz="1100" b="1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과기부장관상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3663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382286" y="21283"/>
            <a:ext cx="368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허가 및 인증 현황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DBFC2F-FE8E-47D1-88CD-6161A49DFB96}"/>
              </a:ext>
            </a:extLst>
          </p:cNvPr>
          <p:cNvSpPr txBox="1"/>
          <p:nvPr/>
        </p:nvSpPr>
        <p:spPr>
          <a:xfrm>
            <a:off x="1293281" y="415887"/>
            <a:ext cx="7436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첨단바이오의약품</a:t>
            </a:r>
            <a:r>
              <a:rPr lang="ko-KR" altLang="en-US" sz="1600" b="1" dirty="0">
                <a:latin typeface="+mn-ea"/>
              </a:rPr>
              <a:t> 제조업 </a:t>
            </a:r>
            <a:r>
              <a:rPr lang="en-US" altLang="ko-KR" sz="1600" b="1" dirty="0">
                <a:latin typeface="+mn-ea"/>
              </a:rPr>
              <a:t>&amp; </a:t>
            </a:r>
            <a:r>
              <a:rPr lang="ko-KR" altLang="en-US" sz="1600" b="1" dirty="0">
                <a:latin typeface="+mn-ea"/>
              </a:rPr>
              <a:t>세포처리시설 허가 </a:t>
            </a:r>
            <a:r>
              <a:rPr lang="en-US" altLang="ko-KR" sz="1600" b="1" dirty="0">
                <a:latin typeface="+mn-ea"/>
              </a:rPr>
              <a:t>(KFDA)</a:t>
            </a:r>
            <a:r>
              <a:rPr lang="fr-FR" altLang="ko-KR" sz="1600" b="1" dirty="0">
                <a:latin typeface="+mn-ea"/>
              </a:rPr>
              <a:t> 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10CEDF62-193B-461F-A1BD-FDCA1555F195}"/>
              </a:ext>
            </a:extLst>
          </p:cNvPr>
          <p:cNvSpPr/>
          <p:nvPr/>
        </p:nvSpPr>
        <p:spPr>
          <a:xfrm rot="5400000">
            <a:off x="1054684" y="548113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69" y="864515"/>
            <a:ext cx="1419551" cy="20092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369" y="864515"/>
            <a:ext cx="1515134" cy="20092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06" y="864515"/>
            <a:ext cx="1411381" cy="20092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768" y="849869"/>
            <a:ext cx="1411381" cy="20557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1EB86C-BE76-4C68-873E-85B644343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211" y="858747"/>
            <a:ext cx="1488431" cy="2055707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DBD0534-093D-404E-AAEC-BF0A7B24E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2960" y="3173007"/>
            <a:ext cx="1124613" cy="15624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DE47F05-9687-4F68-9383-77681B6F8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4639" y="3173007"/>
            <a:ext cx="1087441" cy="15624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8335675-182F-41DC-A447-C7324ED87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3323" y="4805008"/>
            <a:ext cx="1109923" cy="15624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C343702-93B6-4162-AD1E-E026F76E3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6183" y="4805008"/>
            <a:ext cx="1157245" cy="15624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CD09255-CC32-495A-AE3B-4C80596AE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5807" y="4805008"/>
            <a:ext cx="1122123" cy="15624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58" y="3173008"/>
            <a:ext cx="1104264" cy="15624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61" y="3171681"/>
            <a:ext cx="1105200" cy="1563726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67" y="4803682"/>
            <a:ext cx="1105200" cy="1563726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27EF21E-4147-4A1B-A612-9E38CEB63B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2920" y="3173009"/>
            <a:ext cx="1088947" cy="15624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34" y="4805008"/>
            <a:ext cx="1120605" cy="15624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C61D47-F752-43C4-B6C5-3099B6CC13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6184" y="4805008"/>
            <a:ext cx="1116595" cy="15624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023" y="3171680"/>
            <a:ext cx="1105200" cy="1563726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4462666" y="4813207"/>
            <a:ext cx="1105200" cy="1563726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AFC94B-58F4-460A-A908-5195FEA8296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15807" y="3171680"/>
            <a:ext cx="1102795" cy="15624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1572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31518C7-78CA-13CC-299C-0CAE5EF4C6A8}"/>
              </a:ext>
            </a:extLst>
          </p:cNvPr>
          <p:cNvSpPr txBox="1"/>
          <p:nvPr/>
        </p:nvSpPr>
        <p:spPr>
          <a:xfrm>
            <a:off x="382286" y="21283"/>
            <a:ext cx="368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주요사업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6E21F-6498-4422-A26A-C91365754158}"/>
              </a:ext>
            </a:extLst>
          </p:cNvPr>
          <p:cNvSpPr txBox="1"/>
          <p:nvPr/>
        </p:nvSpPr>
        <p:spPr>
          <a:xfrm>
            <a:off x="752078" y="626378"/>
            <a:ext cx="624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사업영역</a:t>
            </a:r>
          </a:p>
        </p:txBody>
      </p:sp>
      <p:sp>
        <p:nvSpPr>
          <p:cNvPr id="12" name="사각형: 둥근 모서리 8">
            <a:extLst>
              <a:ext uri="{FF2B5EF4-FFF2-40B4-BE49-F238E27FC236}">
                <a16:creationId xmlns:a16="http://schemas.microsoft.com/office/drawing/2014/main" id="{2D273926-05B3-47E6-8EAC-80CA5718B20E}"/>
              </a:ext>
            </a:extLst>
          </p:cNvPr>
          <p:cNvSpPr/>
          <p:nvPr/>
        </p:nvSpPr>
        <p:spPr>
          <a:xfrm rot="5400000">
            <a:off x="561604" y="757846"/>
            <a:ext cx="360000" cy="10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9">
            <a:extLst>
              <a:ext uri="{FF2B5EF4-FFF2-40B4-BE49-F238E27FC236}">
                <a16:creationId xmlns:a16="http://schemas.microsoft.com/office/drawing/2014/main" id="{8B4A2595-4135-41E6-98E3-CCD0E24CE59A}"/>
              </a:ext>
            </a:extLst>
          </p:cNvPr>
          <p:cNvSpPr/>
          <p:nvPr/>
        </p:nvSpPr>
        <p:spPr>
          <a:xfrm>
            <a:off x="7002180" y="1399477"/>
            <a:ext cx="2238653" cy="553004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 &amp; B </a:t>
            </a:r>
            <a:r>
              <a:rPr lang="ko-KR" altLang="en-US" sz="14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상품</a:t>
            </a:r>
          </a:p>
        </p:txBody>
      </p:sp>
      <p:sp>
        <p:nvSpPr>
          <p:cNvPr id="16" name="사각형: 둥근 모서리 18">
            <a:extLst>
              <a:ext uri="{FF2B5EF4-FFF2-40B4-BE49-F238E27FC236}">
                <a16:creationId xmlns:a16="http://schemas.microsoft.com/office/drawing/2014/main" id="{F3C4F404-63AA-414C-847D-C4809C603830}"/>
              </a:ext>
            </a:extLst>
          </p:cNvPr>
          <p:cNvSpPr/>
          <p:nvPr/>
        </p:nvSpPr>
        <p:spPr>
          <a:xfrm>
            <a:off x="3793097" y="1399477"/>
            <a:ext cx="2342465" cy="553004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NK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세포배양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+mn-ea"/>
              </a:rPr>
            </a:b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자동화 시스템</a:t>
            </a:r>
          </a:p>
        </p:txBody>
      </p:sp>
      <p:sp>
        <p:nvSpPr>
          <p:cNvPr id="18" name="사각형: 둥근 모서리 16">
            <a:extLst>
              <a:ext uri="{FF2B5EF4-FFF2-40B4-BE49-F238E27FC236}">
                <a16:creationId xmlns:a16="http://schemas.microsoft.com/office/drawing/2014/main" id="{729A6132-1B80-4E07-B498-729140BE418F}"/>
              </a:ext>
            </a:extLst>
          </p:cNvPr>
          <p:cNvSpPr/>
          <p:nvPr/>
        </p:nvSpPr>
        <p:spPr>
          <a:xfrm>
            <a:off x="672211" y="1399477"/>
            <a:ext cx="2160000" cy="553004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NK</a:t>
            </a:r>
            <a:r>
              <a:rPr lang="ko-KR" altLang="en-US" sz="1400" b="1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세포치료제 개발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A3D4FA0D-C6A1-4665-8D57-92BB5A20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75" y="2384113"/>
            <a:ext cx="2342466" cy="1408696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DD7BA4-6568-44ED-A9C5-BD6D6DE62F18}"/>
              </a:ext>
            </a:extLst>
          </p:cNvPr>
          <p:cNvSpPr txBox="1"/>
          <p:nvPr/>
        </p:nvSpPr>
        <p:spPr>
          <a:xfrm>
            <a:off x="6720556" y="4102321"/>
            <a:ext cx="2964863" cy="190924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면역기능 기반의 다양한 제품군 개발 및 제조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- NK</a:t>
            </a:r>
            <a:r>
              <a:rPr lang="ko-KR" altLang="en-US" sz="1000" dirty="0">
                <a:latin typeface="+mn-ea"/>
              </a:rPr>
              <a:t>세포배양액 원료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    (</a:t>
            </a:r>
            <a:r>
              <a:rPr lang="ko-KR" altLang="en-US" sz="1000" dirty="0" err="1">
                <a:latin typeface="+mn-ea"/>
              </a:rPr>
              <a:t>국제화장품원료사전</a:t>
            </a:r>
            <a:r>
              <a:rPr lang="ko-KR" altLang="en-US" sz="1000" dirty="0">
                <a:latin typeface="+mn-ea"/>
              </a:rPr>
              <a:t> 등재</a:t>
            </a:r>
            <a:r>
              <a:rPr lang="en-US" altLang="ko-KR" sz="1000" dirty="0">
                <a:latin typeface="+mn-ea"/>
              </a:rPr>
              <a:t>)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  - NK</a:t>
            </a:r>
            <a:r>
              <a:rPr lang="ko-KR" altLang="en-US" sz="1000" dirty="0">
                <a:latin typeface="+mn-ea"/>
              </a:rPr>
              <a:t>세포배양액 화장품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- </a:t>
            </a:r>
            <a:r>
              <a:rPr lang="ko-KR" altLang="en-US" sz="1000" dirty="0" err="1">
                <a:latin typeface="+mn-ea"/>
              </a:rPr>
              <a:t>사이토카인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스킨부스터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- </a:t>
            </a:r>
            <a:r>
              <a:rPr lang="ko-KR" altLang="en-US" sz="1000" dirty="0" err="1">
                <a:latin typeface="+mn-ea"/>
              </a:rPr>
              <a:t>마이크로바이옴</a:t>
            </a:r>
            <a:r>
              <a:rPr lang="ko-KR" altLang="en-US" sz="1000" dirty="0">
                <a:latin typeface="+mn-ea"/>
              </a:rPr>
              <a:t> 기반의 </a:t>
            </a:r>
            <a:r>
              <a:rPr lang="ko-KR" altLang="en-US" sz="1000" dirty="0" err="1">
                <a:latin typeface="+mn-ea"/>
              </a:rPr>
              <a:t>장기능</a:t>
            </a:r>
            <a:r>
              <a:rPr lang="ko-KR" altLang="en-US" sz="1000" dirty="0">
                <a:latin typeface="+mn-ea"/>
              </a:rPr>
              <a:t> 개선식품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- </a:t>
            </a:r>
            <a:r>
              <a:rPr lang="ko-KR" altLang="en-US" sz="1000" dirty="0" err="1">
                <a:latin typeface="+mn-ea"/>
              </a:rPr>
              <a:t>코디세핀</a:t>
            </a:r>
            <a:r>
              <a:rPr lang="ko-KR" altLang="en-US" sz="1000" dirty="0">
                <a:latin typeface="+mn-ea"/>
              </a:rPr>
              <a:t> 기반의 면역활성식품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- </a:t>
            </a:r>
            <a:r>
              <a:rPr lang="ko-KR" altLang="en-US" sz="1000" dirty="0">
                <a:latin typeface="+mn-ea"/>
              </a:rPr>
              <a:t>미네랄 </a:t>
            </a:r>
            <a:r>
              <a:rPr lang="ko-KR" altLang="en-US" sz="1000" dirty="0" err="1">
                <a:latin typeface="+mn-ea"/>
              </a:rPr>
              <a:t>해양심층수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DE7E1C-32DC-42D4-8A8D-0C3EDA2F77F3}"/>
              </a:ext>
            </a:extLst>
          </p:cNvPr>
          <p:cNvSpPr txBox="1"/>
          <p:nvPr/>
        </p:nvSpPr>
        <p:spPr>
          <a:xfrm>
            <a:off x="672211" y="4066316"/>
            <a:ext cx="2380883" cy="2140073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NK </a:t>
            </a:r>
            <a:r>
              <a:rPr lang="ko-KR" altLang="en-US" sz="1000" dirty="0">
                <a:latin typeface="+mn-ea"/>
              </a:rPr>
              <a:t>세포 배양기술 기반의 면역치료제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차세대 항암치료로 선정된 세포치료</a:t>
            </a:r>
            <a:endParaRPr lang="en-US" altLang="ko-KR" sz="100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NK </a:t>
            </a:r>
            <a:r>
              <a:rPr lang="ko-KR" altLang="en-US" sz="1000" dirty="0">
                <a:latin typeface="+mn-ea"/>
              </a:rPr>
              <a:t>세포 배양 독자적 기술 확보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특허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- 100 </a:t>
            </a:r>
            <a:r>
              <a:rPr lang="ko-KR" altLang="en-US" sz="1000" dirty="0">
                <a:latin typeface="+mn-ea"/>
              </a:rPr>
              <a:t>억셀 이상 고효율 </a:t>
            </a:r>
            <a:r>
              <a:rPr lang="ko-KR" altLang="en-US" sz="1000" dirty="0" err="1">
                <a:latin typeface="+mn-ea"/>
              </a:rPr>
              <a:t>수득률</a:t>
            </a:r>
            <a:r>
              <a:rPr lang="ko-KR" altLang="en-US" sz="1000" dirty="0">
                <a:latin typeface="+mn-ea"/>
              </a:rPr>
              <a:t> 확보</a:t>
            </a:r>
            <a:endParaRPr lang="en-US" altLang="ko-KR" sz="100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적용 분야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암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위암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유방암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대장암 외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노화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노인성질환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만성 간염 외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감염성 질환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코로나</a:t>
            </a:r>
            <a:r>
              <a:rPr lang="en-US" altLang="ko-KR" sz="1000" dirty="0">
                <a:latin typeface="+mn-ea"/>
              </a:rPr>
              <a:t>19 </a:t>
            </a:r>
            <a:r>
              <a:rPr lang="ko-KR" altLang="en-US" sz="1000" dirty="0">
                <a:latin typeface="+mn-ea"/>
              </a:rPr>
              <a:t>등 치료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자가면역질환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관절염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당뇨 외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736447-D69F-4BAF-8AA6-D3CCC8515758}"/>
              </a:ext>
            </a:extLst>
          </p:cNvPr>
          <p:cNvSpPr txBox="1"/>
          <p:nvPr/>
        </p:nvSpPr>
        <p:spPr>
          <a:xfrm>
            <a:off x="3762558" y="4102321"/>
            <a:ext cx="2380883" cy="2370905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NK </a:t>
            </a:r>
            <a:r>
              <a:rPr lang="ko-KR" altLang="en-US" sz="1000" dirty="0">
                <a:latin typeface="+mn-ea"/>
              </a:rPr>
              <a:t>세포 </a:t>
            </a:r>
            <a:r>
              <a:rPr lang="ko-KR" altLang="en-US" sz="1000" dirty="0" err="1">
                <a:latin typeface="+mn-ea"/>
              </a:rPr>
              <a:t>배양시설</a:t>
            </a:r>
            <a:r>
              <a:rPr lang="ko-KR" altLang="en-US" sz="1000" dirty="0">
                <a:latin typeface="+mn-ea"/>
              </a:rPr>
              <a:t> 인증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GMP</a:t>
            </a:r>
            <a:r>
              <a:rPr lang="ko-KR" altLang="en-US" sz="1000" dirty="0">
                <a:latin typeface="+mn-ea"/>
              </a:rPr>
              <a:t>인증</a:t>
            </a:r>
            <a:r>
              <a:rPr lang="en-US" altLang="ko-KR" sz="1000" dirty="0">
                <a:latin typeface="+mn-ea"/>
              </a:rPr>
              <a:t> 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첨단의약품제조 허가 </a:t>
            </a:r>
            <a:r>
              <a:rPr lang="en-US" altLang="ko-KR" sz="1000" dirty="0">
                <a:latin typeface="+mn-ea"/>
              </a:rPr>
              <a:t>(2022</a:t>
            </a:r>
            <a:r>
              <a:rPr lang="ko-KR" altLang="en-US" sz="1000" dirty="0">
                <a:latin typeface="+mn-ea"/>
              </a:rPr>
              <a:t>년</a:t>
            </a:r>
            <a:r>
              <a:rPr lang="en-US" altLang="ko-KR" sz="1000" dirty="0">
                <a:latin typeface="+mn-ea"/>
              </a:rPr>
              <a:t>)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세포처리시설 허가 </a:t>
            </a:r>
            <a:r>
              <a:rPr lang="en-US" altLang="ko-KR" sz="1000" dirty="0">
                <a:latin typeface="+mn-ea"/>
              </a:rPr>
              <a:t>(2023</a:t>
            </a:r>
            <a:r>
              <a:rPr lang="ko-KR" altLang="en-US" sz="1000" dirty="0">
                <a:latin typeface="+mn-ea"/>
              </a:rPr>
              <a:t>년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NK</a:t>
            </a:r>
            <a:r>
              <a:rPr lang="ko-KR" altLang="en-US" sz="1000" dirty="0">
                <a:latin typeface="+mn-ea"/>
              </a:rPr>
              <a:t>세포 자동배양기 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포터블방식의 </a:t>
            </a:r>
            <a:r>
              <a:rPr lang="en-US" altLang="ko-KR" sz="1000" dirty="0">
                <a:latin typeface="+mn-ea"/>
              </a:rPr>
              <a:t>1</a:t>
            </a:r>
            <a:r>
              <a:rPr lang="ko-KR" altLang="en-US" sz="1000" dirty="0">
                <a:latin typeface="+mn-ea"/>
              </a:rPr>
              <a:t>인용 배양기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- KC,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CE</a:t>
            </a:r>
            <a:r>
              <a:rPr lang="ko-KR" altLang="en-US" sz="1000" dirty="0">
                <a:latin typeface="+mn-ea"/>
              </a:rPr>
              <a:t>인증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n-ea"/>
              </a:rPr>
              <a:t>NK</a:t>
            </a:r>
            <a:r>
              <a:rPr lang="ko-KR" altLang="en-US" sz="1000" dirty="0">
                <a:latin typeface="+mn-ea"/>
              </a:rPr>
              <a:t>세포 자동화 시스템 구축사업</a:t>
            </a:r>
            <a:r>
              <a:rPr lang="en-US" altLang="ko-KR" sz="1000" dirty="0">
                <a:latin typeface="+mn-ea"/>
              </a:rPr>
              <a:t/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모듈형 대량생산 시스템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0DCDE11-BB2F-4B12-9039-C351FD403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4" t="29933" r="3005" b="4656"/>
          <a:stretch/>
        </p:blipFill>
        <p:spPr>
          <a:xfrm>
            <a:off x="6873594" y="2384113"/>
            <a:ext cx="2560390" cy="141976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5C26F61-A5F6-415C-8F53-3BDA575523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5" y="2189805"/>
            <a:ext cx="3172954" cy="17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1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8288</TotalTime>
  <Words>3157</Words>
  <Application>Microsoft Office PowerPoint</Application>
  <PresentationFormat>A4 용지(210x297mm)</PresentationFormat>
  <Paragraphs>908</Paragraphs>
  <Slides>41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41</vt:i4>
      </vt:variant>
    </vt:vector>
  </HeadingPairs>
  <TitlesOfParts>
    <vt:vector size="54" baseType="lpstr">
      <vt:lpstr>DengXian</vt:lpstr>
      <vt:lpstr>noto</vt:lpstr>
      <vt:lpstr>나눔스퀘어</vt:lpstr>
      <vt:lpstr>맑은 고딕</vt:lpstr>
      <vt:lpstr>맑은 고딕 Semilight</vt:lpstr>
      <vt:lpstr>Arial</vt:lpstr>
      <vt:lpstr>Calibri</vt:lpstr>
      <vt:lpstr>Calibri Light</vt:lpstr>
      <vt:lpstr>Wingdings</vt:lpstr>
      <vt:lpstr>Office 테마</vt:lpstr>
      <vt:lpstr>1_디자인 사용자 지정</vt:lpstr>
      <vt:lpstr>2_디자인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584</cp:revision>
  <cp:lastPrinted>2024-02-25T10:31:55Z</cp:lastPrinted>
  <dcterms:created xsi:type="dcterms:W3CDTF">2022-05-03T04:15:59Z</dcterms:created>
  <dcterms:modified xsi:type="dcterms:W3CDTF">2025-09-12T05:29:41Z</dcterms:modified>
</cp:coreProperties>
</file>